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77" r:id="rId6"/>
    <p:sldId id="278" r:id="rId7"/>
    <p:sldId id="279" r:id="rId8"/>
    <p:sldId id="324" r:id="rId9"/>
    <p:sldId id="259" r:id="rId10"/>
    <p:sldId id="282" r:id="rId11"/>
    <p:sldId id="281" r:id="rId12"/>
    <p:sldId id="283" r:id="rId13"/>
    <p:sldId id="284" r:id="rId14"/>
    <p:sldId id="260" r:id="rId15"/>
    <p:sldId id="261" r:id="rId16"/>
    <p:sldId id="262" r:id="rId17"/>
    <p:sldId id="272" r:id="rId18"/>
    <p:sldId id="285" r:id="rId19"/>
    <p:sldId id="263" r:id="rId20"/>
    <p:sldId id="264" r:id="rId21"/>
    <p:sldId id="270" r:id="rId22"/>
    <p:sldId id="286" r:id="rId23"/>
    <p:sldId id="287" r:id="rId24"/>
    <p:sldId id="288" r:id="rId25"/>
    <p:sldId id="289" r:id="rId26"/>
    <p:sldId id="290" r:id="rId27"/>
    <p:sldId id="291" r:id="rId28"/>
    <p:sldId id="273" r:id="rId29"/>
    <p:sldId id="274" r:id="rId30"/>
    <p:sldId id="267" r:id="rId31"/>
    <p:sldId id="293" r:id="rId32"/>
    <p:sldId id="266" r:id="rId33"/>
    <p:sldId id="295" r:id="rId34"/>
    <p:sldId id="322" r:id="rId35"/>
    <p:sldId id="296" r:id="rId36"/>
    <p:sldId id="318" r:id="rId37"/>
    <p:sldId id="302" r:id="rId38"/>
    <p:sldId id="309" r:id="rId39"/>
    <p:sldId id="316" r:id="rId40"/>
    <p:sldId id="305" r:id="rId41"/>
    <p:sldId id="312" r:id="rId42"/>
    <p:sldId id="303" r:id="rId43"/>
    <p:sldId id="304" r:id="rId44"/>
    <p:sldId id="314" r:id="rId45"/>
    <p:sldId id="306" r:id="rId46"/>
    <p:sldId id="307" r:id="rId47"/>
    <p:sldId id="319" r:id="rId48"/>
    <p:sldId id="320" r:id="rId49"/>
    <p:sldId id="321" r:id="rId50"/>
    <p:sldId id="301" r:id="rId51"/>
    <p:sldId id="323" r:id="rId52"/>
  </p:sldIdLst>
  <p:sldSz cx="9144000" cy="6858000" type="letter"/>
  <p:notesSz cx="7315200" cy="9601200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50" d="100"/>
          <a:sy n="50" d="100"/>
        </p:scale>
        <p:origin x="-195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2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2"/>
            <a:ext cx="404177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4" cy="116205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1" cy="4525963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7B80-8E9F-4097-A9C2-39D5C76F349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A506-00E2-462E-9DE0-08D5DD6BB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source=images&amp;cd=&amp;cad=rja&amp;docid=jj79Vtyocy_d7M&amp;tbnid=qzkE3hnatQgCNM:&amp;ved=0CAUQjRw&amp;url=http://www.polyvore.com/home_inspirations_28_purple_margaret/thing?id=27237614&amp;ei=lmvdUpq5AtbboASB0IAo&amp;psig=AFQjCNE3whVxxnpYv0hApY0ym5vVxtjKag&amp;ust=139032897142726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gif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gif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gif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sactorose.org/rosebug/" TargetMode="External"/><Relationship Id="rId2" Type="http://schemas.openxmlformats.org/officeDocument/2006/relationships/hyperlink" Target="http://www.a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066800"/>
            <a:ext cx="7772400" cy="1981201"/>
          </a:xfrm>
        </p:spPr>
        <p:txBody>
          <a:bodyPr>
            <a:normAutofit/>
          </a:bodyPr>
          <a:lstStyle/>
          <a:p>
            <a:pPr algn="l"/>
            <a:r>
              <a:rPr lang="en-US" sz="9600" dirty="0" smtClean="0"/>
              <a:t>Roses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495800"/>
            <a:ext cx="6400801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February 4, 2014</a:t>
            </a:r>
          </a:p>
          <a:p>
            <a:r>
              <a:rPr lang="en-US" dirty="0" smtClean="0"/>
              <a:t>Presented by: Phyllis </a:t>
            </a:r>
            <a:r>
              <a:rPr lang="en-US" smtClean="0"/>
              <a:t>Jiacalone</a:t>
            </a:r>
            <a:endParaRPr lang="en-US" dirty="0"/>
          </a:p>
        </p:txBody>
      </p:sp>
      <p:pic>
        <p:nvPicPr>
          <p:cNvPr id="1026" name="Picture 2" descr="C:\Users\MB\AppData\Local\Microsoft\Windows\Temporary Internet Files\Content.IE5\RRKX7J4S\MP9003996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2632">
            <a:off x="4350341" y="765549"/>
            <a:ext cx="2631547" cy="3290238"/>
          </a:xfrm>
          <a:prstGeom prst="rect">
            <a:avLst/>
          </a:prstGeom>
          <a:noFill/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"/>
            <a:ext cx="8229601" cy="1143000"/>
          </a:xfrm>
        </p:spPr>
        <p:txBody>
          <a:bodyPr/>
          <a:lstStyle/>
          <a:p>
            <a:pPr algn="l"/>
            <a:r>
              <a:rPr lang="en-US" b="1" dirty="0" smtClean="0"/>
              <a:t>Digging the Hole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 holes at least </a:t>
            </a:r>
            <a:r>
              <a:rPr lang="en-US" dirty="0"/>
              <a:t>3 </a:t>
            </a:r>
            <a:r>
              <a:rPr lang="en-US" dirty="0" err="1"/>
              <a:t>ft</a:t>
            </a:r>
            <a:r>
              <a:rPr lang="en-US" dirty="0"/>
              <a:t> apart in location with at least 6 </a:t>
            </a:r>
            <a:r>
              <a:rPr lang="en-US" dirty="0" err="1"/>
              <a:t>hrs</a:t>
            </a:r>
            <a:r>
              <a:rPr lang="en-US" dirty="0"/>
              <a:t> of sunlight/day</a:t>
            </a:r>
          </a:p>
          <a:p>
            <a:r>
              <a:rPr lang="en-US" dirty="0" smtClean="0"/>
              <a:t>Dig hole at least 18” to 24” deep and as wide</a:t>
            </a:r>
          </a:p>
          <a:p>
            <a:r>
              <a:rPr lang="en-US" dirty="0" smtClean="0"/>
              <a:t>Put soil and amendments in the hole in the shape of a cone</a:t>
            </a:r>
            <a:endParaRPr lang="en-US" dirty="0"/>
          </a:p>
        </p:txBody>
      </p:sp>
      <p:pic>
        <p:nvPicPr>
          <p:cNvPr id="4098" name="Picture 2" descr="C:\Users\MB\AppData\Local\Microsoft\Windows\Temporary Internet Files\Content.IE5\VY3755CO\MC9003911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1305458" cy="1306750"/>
          </a:xfrm>
          <a:prstGeom prst="rect">
            <a:avLst/>
          </a:prstGeom>
          <a:noFill/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1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Planting Bare-root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1" cy="49831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Soak entire bush in water – 8 to 24 </a:t>
            </a:r>
            <a:r>
              <a:rPr lang="en-US" dirty="0" err="1" smtClean="0"/>
              <a:t>hrs</a:t>
            </a:r>
            <a:r>
              <a:rPr lang="en-US" dirty="0" smtClean="0"/>
              <a:t> prior to planting</a:t>
            </a:r>
          </a:p>
          <a:p>
            <a:r>
              <a:rPr lang="en-US" dirty="0" smtClean="0"/>
              <a:t>Trim canes back to 8 to 10 inches to outward facing bud eye</a:t>
            </a:r>
          </a:p>
          <a:p>
            <a:r>
              <a:rPr lang="en-US" dirty="0" smtClean="0"/>
              <a:t>Cut off damaged roots</a:t>
            </a:r>
          </a:p>
          <a:p>
            <a:r>
              <a:rPr lang="en-US" dirty="0" smtClean="0"/>
              <a:t>Spread roots over cone when planting</a:t>
            </a:r>
          </a:p>
          <a:p>
            <a:r>
              <a:rPr lang="en-US" dirty="0" smtClean="0"/>
              <a:t>Keep bud union just above soil level</a:t>
            </a:r>
          </a:p>
          <a:p>
            <a:r>
              <a:rPr lang="en-US" dirty="0" smtClean="0"/>
              <a:t>Cover roots with compost/soil mixture</a:t>
            </a:r>
          </a:p>
          <a:p>
            <a:r>
              <a:rPr lang="en-US" dirty="0" smtClean="0"/>
              <a:t>Water slowly and deeply to remove air pockets &amp; to keep roots from drying out</a:t>
            </a:r>
          </a:p>
          <a:p>
            <a:r>
              <a:rPr lang="en-US" dirty="0" smtClean="0"/>
              <a:t>Firm up soil around bush, but don’t compact it</a:t>
            </a:r>
          </a:p>
          <a:p>
            <a:r>
              <a:rPr lang="en-US" dirty="0" smtClean="0"/>
              <a:t>Can top-dress with mulch</a:t>
            </a:r>
          </a:p>
          <a:p>
            <a:endParaRPr lang="en-US" dirty="0" smtClean="0"/>
          </a:p>
        </p:txBody>
      </p:sp>
      <p:pic>
        <p:nvPicPr>
          <p:cNvPr id="4" name="Picture 5" descr="1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5466" y="2504734"/>
            <a:ext cx="1822786" cy="13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7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Planting Container-grown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size hole as bare-root</a:t>
            </a:r>
          </a:p>
          <a:p>
            <a:r>
              <a:rPr lang="en-US" dirty="0" smtClean="0"/>
              <a:t>No need for cone, but can</a:t>
            </a:r>
          </a:p>
          <a:p>
            <a:pPr lvl="1">
              <a:buNone/>
            </a:pPr>
            <a:r>
              <a:rPr lang="en-US" sz="4300" dirty="0" smtClean="0"/>
              <a:t> still add triple super phosphate and sulfur</a:t>
            </a:r>
          </a:p>
          <a:p>
            <a:r>
              <a:rPr lang="en-US" dirty="0" smtClean="0"/>
              <a:t>Carefully remove from container, try not to disturb root ball</a:t>
            </a:r>
          </a:p>
          <a:p>
            <a:r>
              <a:rPr lang="en-US" dirty="0" smtClean="0"/>
              <a:t>Carefully straighten coiled roots</a:t>
            </a:r>
            <a:endParaRPr lang="en-US" dirty="0"/>
          </a:p>
        </p:txBody>
      </p:sp>
      <p:pic>
        <p:nvPicPr>
          <p:cNvPr id="4" name="Picture 3" descr="P10100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3525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61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smtClean="0"/>
              <a:t>When to Plant &amp; Prune </a:t>
            </a:r>
            <a:r>
              <a:rPr lang="en-US" sz="3600" b="1" dirty="0" smtClean="0"/>
              <a:t>–  </a:t>
            </a:r>
            <a:r>
              <a:rPr lang="en-US" sz="3600" b="1" i="1" dirty="0" smtClean="0"/>
              <a:t>Yavapai County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1" cy="46783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Prescott, Prescott Valley, Chino Valley</a:t>
            </a:r>
          </a:p>
          <a:p>
            <a:pPr lvl="1"/>
            <a:r>
              <a:rPr lang="en-US" dirty="0" smtClean="0"/>
              <a:t>Plant bare root – February / March</a:t>
            </a:r>
          </a:p>
          <a:p>
            <a:pPr lvl="1"/>
            <a:r>
              <a:rPr lang="en-US" dirty="0" smtClean="0"/>
              <a:t>Plant container grown – Start in February</a:t>
            </a:r>
          </a:p>
          <a:p>
            <a:pPr lvl="1"/>
            <a:r>
              <a:rPr lang="en-US" dirty="0" smtClean="0"/>
              <a:t>Prune – Start March</a:t>
            </a:r>
          </a:p>
          <a:p>
            <a:pPr marL="76119" indent="0">
              <a:buNone/>
            </a:pPr>
            <a:r>
              <a:rPr lang="en-US" dirty="0" smtClean="0"/>
              <a:t>Sedona, Cottonwood, Verde Valley</a:t>
            </a:r>
          </a:p>
          <a:p>
            <a:pPr lvl="1"/>
            <a:r>
              <a:rPr lang="en-US" dirty="0" smtClean="0"/>
              <a:t>Plant bare root – February / March </a:t>
            </a:r>
          </a:p>
          <a:p>
            <a:pPr lvl="1"/>
            <a:r>
              <a:rPr lang="en-US" dirty="0" smtClean="0"/>
              <a:t>Plant container grown – Start in January</a:t>
            </a:r>
          </a:p>
          <a:p>
            <a:pPr lvl="1"/>
            <a:r>
              <a:rPr lang="en-US" dirty="0" smtClean="0"/>
              <a:t>Prune – Start February</a:t>
            </a:r>
            <a:endParaRPr lang="en-US" dirty="0"/>
          </a:p>
        </p:txBody>
      </p:sp>
      <p:pic>
        <p:nvPicPr>
          <p:cNvPr id="5123" name="Picture 3" descr="C:\Users\MB\AppData\Local\Microsoft\Windows\Temporary Internet Files\Content.IE5\WC09BXX5\MC9003348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029200"/>
            <a:ext cx="1869034" cy="1587398"/>
          </a:xfrm>
          <a:prstGeom prst="rect">
            <a:avLst/>
          </a:prstGeom>
          <a:noFill/>
        </p:spPr>
      </p:pic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0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7540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Fertilizers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1" cy="5467350"/>
          </a:xfr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sz="13100" dirty="0" smtClean="0">
                <a:solidFill>
                  <a:schemeClr val="accent1">
                    <a:lumMod val="50000"/>
                  </a:schemeClr>
                </a:solidFill>
              </a:rPr>
              <a:t>Ideal pH for roses is 6.0 to 6.5 –</a:t>
            </a:r>
          </a:p>
          <a:p>
            <a:pPr lvl="1">
              <a:buNone/>
            </a:pPr>
            <a:r>
              <a:rPr lang="en-US" sz="12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3200" dirty="0" smtClean="0">
                <a:solidFill>
                  <a:schemeClr val="accent1">
                    <a:lumMod val="50000"/>
                  </a:schemeClr>
                </a:solidFill>
              </a:rPr>
              <a:t>6.5 to 7.0 OK for Yavapai County</a:t>
            </a:r>
          </a:p>
          <a:p>
            <a:r>
              <a:rPr lang="en-US" sz="13100" dirty="0" smtClean="0">
                <a:solidFill>
                  <a:schemeClr val="accent3">
                    <a:lumMod val="50000"/>
                  </a:schemeClr>
                </a:solidFill>
              </a:rPr>
              <a:t>Fertilize newly planted roses AFTER first bloom</a:t>
            </a:r>
          </a:p>
          <a:p>
            <a:r>
              <a:rPr lang="en-US" sz="13100" dirty="0" smtClean="0">
                <a:solidFill>
                  <a:schemeClr val="accent1">
                    <a:lumMod val="50000"/>
                  </a:schemeClr>
                </a:solidFill>
              </a:rPr>
              <a:t>Epsom salt for plant tissue and roots;  helps stimulates cane growth</a:t>
            </a:r>
          </a:p>
          <a:p>
            <a:r>
              <a:rPr lang="en-US" sz="13100" dirty="0" smtClean="0">
                <a:solidFill>
                  <a:schemeClr val="accent3">
                    <a:lumMod val="50000"/>
                  </a:schemeClr>
                </a:solidFill>
              </a:rPr>
              <a:t>Systemic fertilizer OK if don’t need show roses</a:t>
            </a:r>
          </a:p>
          <a:p>
            <a:r>
              <a:rPr lang="en-US" sz="13100" dirty="0" smtClean="0">
                <a:solidFill>
                  <a:schemeClr val="accent1">
                    <a:lumMod val="50000"/>
                  </a:schemeClr>
                </a:solidFill>
              </a:rPr>
              <a:t>Roses love nitrogen (e.g. fish emulsion)</a:t>
            </a:r>
          </a:p>
          <a:p>
            <a:r>
              <a:rPr lang="en-US" sz="13100" dirty="0" smtClean="0">
                <a:solidFill>
                  <a:schemeClr val="accent3">
                    <a:lumMod val="50000"/>
                  </a:schemeClr>
                </a:solidFill>
              </a:rPr>
              <a:t>Organic or chemical fertilizers OK (organic need warm soil and work more slowly than chemical)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6096000"/>
            <a:ext cx="571500" cy="457200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096000"/>
            <a:ext cx="685800" cy="457200"/>
          </a:xfrm>
          <a:prstGeom prst="rect">
            <a:avLst/>
          </a:prstGeom>
        </p:spPr>
      </p:pic>
      <p:pic>
        <p:nvPicPr>
          <p:cNvPr id="6" name="Picture 5" descr="fertiliz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04800"/>
            <a:ext cx="1600200" cy="168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Fertilizing Established 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March – after pruning</a:t>
            </a:r>
          </a:p>
          <a:p>
            <a:pPr lvl="1"/>
            <a:r>
              <a:rPr lang="en-US" dirty="0" smtClean="0"/>
              <a:t>Triple Super Phosphate for blooms</a:t>
            </a:r>
          </a:p>
          <a:p>
            <a:pPr lvl="1"/>
            <a:r>
              <a:rPr lang="en-US" dirty="0" smtClean="0"/>
              <a:t>Organic material (e.g. bone meal, compost)</a:t>
            </a:r>
          </a:p>
          <a:p>
            <a:pPr lvl="1"/>
            <a:r>
              <a:rPr lang="en-US" dirty="0" smtClean="0"/>
              <a:t>Non-organic (systemic rose food)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Mid-April through September</a:t>
            </a:r>
          </a:p>
          <a:p>
            <a:pPr lvl="1"/>
            <a:r>
              <a:rPr lang="en-US" dirty="0" smtClean="0"/>
              <a:t>½ cup Epsom salt in mid-April &amp; twice again this year  </a:t>
            </a:r>
          </a:p>
          <a:p>
            <a:pPr lvl="1"/>
            <a:r>
              <a:rPr lang="en-US" dirty="0" smtClean="0"/>
              <a:t>Systemic rose food (follow directions – some every 6 weeks)</a:t>
            </a:r>
          </a:p>
          <a:p>
            <a:pPr lvl="1"/>
            <a:r>
              <a:rPr lang="en-US" dirty="0" smtClean="0"/>
              <a:t>Fish emulsion monthly</a:t>
            </a:r>
          </a:p>
          <a:p>
            <a:pPr algn="ctr"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Don’t fertilize after September</a:t>
            </a:r>
            <a:endParaRPr lang="en-US" sz="4400" b="1" dirty="0">
              <a:solidFill>
                <a:srgbClr val="C0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rosebu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905000"/>
            <a:ext cx="200297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1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Enjoying Cut 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1"/>
            <a:ext cx="8229601" cy="4868864"/>
          </a:xfr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New plants</a:t>
            </a:r>
            <a:br>
              <a:rPr lang="en-US" b="1" dirty="0" smtClean="0"/>
            </a:br>
            <a:r>
              <a:rPr lang="en-US" dirty="0" smtClean="0"/>
              <a:t>Cut ¼ above outward facing five-leaflet; l</a:t>
            </a:r>
            <a:r>
              <a:rPr lang="en-US" sz="4300" dirty="0" smtClean="0"/>
              <a:t>eave as many</a:t>
            </a:r>
            <a:br>
              <a:rPr lang="en-US" sz="4300" dirty="0" smtClean="0"/>
            </a:br>
            <a:r>
              <a:rPr lang="en-US" dirty="0" smtClean="0"/>
              <a:t>leaves as possible on</a:t>
            </a:r>
            <a:br>
              <a:rPr lang="en-US" dirty="0" smtClean="0"/>
            </a:br>
            <a:r>
              <a:rPr lang="en-US" sz="4300" dirty="0" smtClean="0"/>
              <a:t>the plant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Established plants</a:t>
            </a:r>
          </a:p>
          <a:p>
            <a:pPr lvl="1">
              <a:buNone/>
            </a:pPr>
            <a:r>
              <a:rPr lang="en-US" sz="4300" dirty="0" smtClean="0"/>
              <a:t>Leave 2 five-leaflet leaves on shoot</a:t>
            </a:r>
            <a:endParaRPr lang="en-US" sz="4300" dirty="0"/>
          </a:p>
        </p:txBody>
      </p:sp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T-UQHbUVmvrtgMVO_iC4GYUvxaef-RL0xsPkNt4n-J9zB1rDMKO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71" y="22974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76800" y="4038600"/>
            <a:ext cx="2057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Cut Flower Preservative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43085"/>
            <a:ext cx="7890913" cy="452431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/>
              <a:t>2 Tbsp fresh lemon juice</a:t>
            </a:r>
          </a:p>
          <a:p>
            <a:pPr>
              <a:buNone/>
            </a:pPr>
            <a:r>
              <a:rPr lang="en-US" sz="3600" dirty="0" smtClean="0"/>
              <a:t>1 Tbsp sugar</a:t>
            </a:r>
          </a:p>
          <a:p>
            <a:pPr>
              <a:buNone/>
            </a:pPr>
            <a:r>
              <a:rPr lang="en-US" sz="3600" dirty="0" smtClean="0"/>
              <a:t>½ tsp bleach</a:t>
            </a:r>
          </a:p>
          <a:p>
            <a:pPr>
              <a:buNone/>
            </a:pPr>
            <a:r>
              <a:rPr lang="en-US" sz="3600" dirty="0" smtClean="0"/>
              <a:t>1 quart warm water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i="1" dirty="0" smtClean="0"/>
              <a:t>Deters bacteria &amp; mold growth, provides sucrose to feed flowers, &amp; acidifies water to help stems take up more water </a:t>
            </a:r>
            <a:endParaRPr lang="en-US" sz="3600" i="1" dirty="0"/>
          </a:p>
        </p:txBody>
      </p:sp>
      <p:pic>
        <p:nvPicPr>
          <p:cNvPr id="1026" name="Picture 2" descr="C:\Documents and Settings\MB\Local Settings\Temporary Internet Files\Content.IE5\PDQWOQIW\MC900250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707" y="1712712"/>
            <a:ext cx="1009003" cy="1465642"/>
          </a:xfrm>
          <a:prstGeom prst="rect">
            <a:avLst/>
          </a:prstGeom>
          <a:noFill/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Aphids</a:t>
            </a:r>
          </a:p>
          <a:p>
            <a:r>
              <a:rPr lang="en-US" dirty="0" err="1" smtClean="0"/>
              <a:t>Thrips</a:t>
            </a:r>
            <a:endParaRPr lang="en-US" dirty="0" smtClean="0"/>
          </a:p>
          <a:p>
            <a:r>
              <a:rPr lang="en-US" dirty="0" smtClean="0"/>
              <a:t>Cane Borers</a:t>
            </a:r>
          </a:p>
          <a:p>
            <a:r>
              <a:rPr lang="en-US" dirty="0" smtClean="0"/>
              <a:t>Spider Mites</a:t>
            </a:r>
          </a:p>
          <a:p>
            <a:r>
              <a:rPr lang="en-US" dirty="0" smtClean="0"/>
              <a:t>Leaf Cutter Bees</a:t>
            </a:r>
          </a:p>
          <a:p>
            <a:r>
              <a:rPr lang="en-US" dirty="0" smtClean="0"/>
              <a:t>Powdery Mildew</a:t>
            </a:r>
          </a:p>
          <a:p>
            <a:r>
              <a:rPr lang="en-US" dirty="0" smtClean="0"/>
              <a:t>Crown Gall</a:t>
            </a:r>
          </a:p>
          <a:p>
            <a:r>
              <a:rPr lang="en-US" dirty="0" smtClean="0"/>
              <a:t>Rose Mosaic Virus</a:t>
            </a:r>
          </a:p>
          <a:p>
            <a:r>
              <a:rPr lang="en-US" dirty="0" smtClean="0"/>
              <a:t>Nutrient Deficiencies</a:t>
            </a:r>
            <a:endParaRPr lang="en-US" dirty="0"/>
          </a:p>
        </p:txBody>
      </p:sp>
      <p:pic>
        <p:nvPicPr>
          <p:cNvPr id="4" name="Picture 3" descr="thrips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3278459" cy="2743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73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2286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Aphids</a:t>
            </a:r>
            <a:endParaRPr lang="en-US" b="1" dirty="0"/>
          </a:p>
        </p:txBody>
      </p:sp>
      <p:pic>
        <p:nvPicPr>
          <p:cNvPr id="4" name="Picture 3" descr="Aph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205" y="253868"/>
            <a:ext cx="4187476" cy="477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747" y="1283642"/>
            <a:ext cx="282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Aphid colors could be green, yellow, brown, red, or black</a:t>
            </a:r>
            <a:endParaRPr lang="en-US" dirty="0"/>
          </a:p>
        </p:txBody>
      </p:sp>
      <p:pic>
        <p:nvPicPr>
          <p:cNvPr id="6" name="Picture 5" descr="Aph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2743200" cy="1604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544588"/>
            <a:ext cx="7395453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Potential damage: curled, yellow, &amp; distorted leaves, stunted shoots, honeydew which turns black w/ growth of sooty mold fungus.  Ants are attracted to honeydew.</a:t>
            </a:r>
            <a:endParaRPr lang="en-US" sz="2800" dirty="0"/>
          </a:p>
        </p:txBody>
      </p:sp>
      <p:pic>
        <p:nvPicPr>
          <p:cNvPr id="8" name="Picture 7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9" name="Picture 8" descr="MG logo without 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6172200"/>
            <a:ext cx="685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Rose -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1985 – Rose became “National Floral Emblem of the US”</a:t>
            </a:r>
          </a:p>
          <a:p>
            <a:r>
              <a:rPr lang="en-US" dirty="0" smtClean="0"/>
              <a:t>Oct 7, 1986 –Rose became official flower of the US –signed by President Reagan in White House Rose Garden ceremony</a:t>
            </a:r>
          </a:p>
          <a:p>
            <a:endParaRPr lang="en-US" dirty="0"/>
          </a:p>
        </p:txBody>
      </p:sp>
      <p:pic>
        <p:nvPicPr>
          <p:cNvPr id="1027" name="Picture 3" descr="C:\Users\MB\AppData\Local\Microsoft\Windows\Temporary Internet Files\Content.IE5\WC09BXX5\MC90043266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1714500" cy="1714500"/>
          </a:xfrm>
          <a:prstGeom prst="rect">
            <a:avLst/>
          </a:prstGeom>
          <a:noFill/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211262"/>
          </a:xfrm>
        </p:spPr>
        <p:txBody>
          <a:bodyPr/>
          <a:lstStyle/>
          <a:p>
            <a:r>
              <a:rPr lang="en-US" b="1" dirty="0" err="1" smtClean="0"/>
              <a:t>Thrips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Thrip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5977337" cy="2709909"/>
          </a:xfrm>
          <a:prstGeom prst="rect">
            <a:avLst/>
          </a:prstGeom>
        </p:spPr>
      </p:pic>
      <p:pic>
        <p:nvPicPr>
          <p:cNvPr id="6" name="Picture 5" descr="THRIP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9" y="342900"/>
            <a:ext cx="2942413" cy="1335120"/>
          </a:xfrm>
          <a:prstGeom prst="rect">
            <a:avLst/>
          </a:prstGeom>
        </p:spPr>
      </p:pic>
      <p:pic>
        <p:nvPicPr>
          <p:cNvPr id="4" name="Content Placeholder 3" descr="Thrips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4343400"/>
            <a:ext cx="2871304" cy="2247900"/>
          </a:xfrm>
        </p:spPr>
      </p:pic>
      <p:sp>
        <p:nvSpPr>
          <p:cNvPr id="7" name="TextBox 6"/>
          <p:cNvSpPr txBox="1"/>
          <p:nvPr/>
        </p:nvSpPr>
        <p:spPr>
          <a:xfrm rot="20361239">
            <a:off x="504188" y="3829131"/>
            <a:ext cx="2844800" cy="7846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21789" tIns="60894" rIns="121789" bIns="60894" rtlCol="0">
            <a:spAutoFit/>
          </a:bodyPr>
          <a:lstStyle/>
          <a:p>
            <a:r>
              <a:rPr lang="en-US" sz="4300" dirty="0" smtClean="0"/>
              <a:t>Damage</a:t>
            </a:r>
            <a:endParaRPr lang="en-US" sz="4300" dirty="0"/>
          </a:p>
        </p:txBody>
      </p:sp>
      <p:pic>
        <p:nvPicPr>
          <p:cNvPr id="8" name="Picture 7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9" name="Picture 8" descr="MG logo withou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Aphid and </a:t>
            </a:r>
            <a:r>
              <a:rPr lang="en-US" b="1" dirty="0" err="1" smtClean="0"/>
              <a:t>Thrips</a:t>
            </a:r>
            <a:r>
              <a:rPr lang="en-US" b="1" dirty="0" smtClean="0"/>
              <a:t> Controls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1" cy="4724400"/>
          </a:xfr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Monitor for </a:t>
            </a:r>
            <a:r>
              <a:rPr lang="en-US" dirty="0" err="1" smtClean="0"/>
              <a:t>beneficials</a:t>
            </a:r>
            <a:r>
              <a:rPr lang="en-US" dirty="0" smtClean="0"/>
              <a:t> (lady bugs, lacewings, etc.)</a:t>
            </a:r>
          </a:p>
          <a:p>
            <a:r>
              <a:rPr lang="en-US" dirty="0" smtClean="0"/>
              <a:t>Destroy infected buds &amp; blooms</a:t>
            </a:r>
          </a:p>
          <a:p>
            <a:r>
              <a:rPr lang="en-US" dirty="0" smtClean="0"/>
              <a:t>High pressure hose</a:t>
            </a:r>
          </a:p>
          <a:p>
            <a:r>
              <a:rPr lang="en-US" dirty="0" smtClean="0"/>
              <a:t>Home remedy (1 TBSP dish washing liquid or baby shampoo, 2 drops vegetable oil, 1 gallon water) </a:t>
            </a:r>
          </a:p>
          <a:p>
            <a:r>
              <a:rPr lang="en-US" dirty="0" smtClean="0"/>
              <a:t>Yellow sticky tape (</a:t>
            </a:r>
            <a:r>
              <a:rPr lang="en-US" dirty="0" err="1" smtClean="0"/>
              <a:t>thrips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Insecticidal soap</a:t>
            </a:r>
          </a:p>
          <a:p>
            <a:r>
              <a:rPr lang="en-US" dirty="0" err="1" smtClean="0"/>
              <a:t>Neem</a:t>
            </a:r>
            <a:r>
              <a:rPr lang="en-US" dirty="0" smtClean="0"/>
              <a:t> </a:t>
            </a:r>
          </a:p>
        </p:txBody>
      </p:sp>
      <p:pic>
        <p:nvPicPr>
          <p:cNvPr id="4" name="Picture 3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867400"/>
            <a:ext cx="571500" cy="457200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943600"/>
            <a:ext cx="800100" cy="533400"/>
          </a:xfrm>
          <a:prstGeom prst="rect">
            <a:avLst/>
          </a:prstGeom>
        </p:spPr>
      </p:pic>
      <p:pic>
        <p:nvPicPr>
          <p:cNvPr id="6146" name="Picture 2" descr="C:\Users\MB\AppData\Local\Microsoft\Windows\Temporary Internet Files\Content.IE5\VY3755CO\MC9003202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1066800" cy="237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Cane Borers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1" cy="1706564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5100" dirty="0"/>
              <a:t>Tunnels into canes soon after winter pruning</a:t>
            </a:r>
          </a:p>
          <a:p>
            <a:r>
              <a:rPr lang="en-US" altLang="en-US" sz="5100" dirty="0"/>
              <a:t>If hole present</a:t>
            </a:r>
            <a:r>
              <a:rPr lang="en-US" altLang="en-US" sz="5100" dirty="0" smtClean="0"/>
              <a:t>, </a:t>
            </a:r>
            <a:r>
              <a:rPr lang="en-US" altLang="en-US" sz="5100" dirty="0"/>
              <a:t>cut back until cane is healthy</a:t>
            </a:r>
          </a:p>
          <a:p>
            <a:r>
              <a:rPr lang="en-US" altLang="en-US" sz="5100" dirty="0"/>
              <a:t>Use wood glue to seal wound if desired </a:t>
            </a:r>
          </a:p>
          <a:p>
            <a:endParaRPr lang="en-US" dirty="0"/>
          </a:p>
        </p:txBody>
      </p:sp>
      <p:pic>
        <p:nvPicPr>
          <p:cNvPr id="4" name="Picture 4" descr="P3090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624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267200" cy="1143000"/>
          </a:xfrm>
        </p:spPr>
        <p:txBody>
          <a:bodyPr/>
          <a:lstStyle/>
          <a:p>
            <a:pPr algn="l"/>
            <a:r>
              <a:rPr lang="en-US" b="1" dirty="0" smtClean="0"/>
              <a:t>Spider Mites</a:t>
            </a:r>
            <a:endParaRPr lang="en-US" b="1" dirty="0"/>
          </a:p>
        </p:txBody>
      </p:sp>
      <p:pic>
        <p:nvPicPr>
          <p:cNvPr id="4" name="Picture 5" descr="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47" y="405209"/>
            <a:ext cx="3370356" cy="22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tssp%20webb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1" y="4038601"/>
            <a:ext cx="214248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" y="1524000"/>
            <a:ext cx="768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Small, on leaves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Sometimes webbing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Hot, dry 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Often increase in numbers if a broad spectrum pesticide killed </a:t>
            </a:r>
            <a:r>
              <a:rPr lang="en-US" altLang="en-US" sz="3200" dirty="0" err="1"/>
              <a:t>beneficials</a:t>
            </a:r>
            <a:endParaRPr lang="en-US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Damage to buds cosmetic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r>
              <a:rPr lang="en-US" altLang="en-US" sz="3200" dirty="0" smtClean="0"/>
              <a:t>Control with strong </a:t>
            </a:r>
            <a:r>
              <a:rPr lang="en-US" altLang="en-US" sz="3200" dirty="0"/>
              <a:t>stream of (soapy) water</a:t>
            </a:r>
          </a:p>
        </p:txBody>
      </p:sp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7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Leaf Cutter Bees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Circular leaf cuts</a:t>
            </a:r>
          </a:p>
          <a:p>
            <a:r>
              <a:rPr lang="en-US" altLang="en-US" dirty="0"/>
              <a:t>Damage only cosmetic</a:t>
            </a:r>
          </a:p>
          <a:p>
            <a:endParaRPr lang="en-US" dirty="0"/>
          </a:p>
        </p:txBody>
      </p:sp>
      <p:pic>
        <p:nvPicPr>
          <p:cNvPr id="4" name="Picture 5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69647"/>
            <a:ext cx="4724400" cy="311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37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Powdery Mildew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97944" cy="4754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Cool damp nights, warm days,</a:t>
            </a:r>
            <a:br>
              <a:rPr lang="en-US" altLang="en-US" sz="2800" dirty="0" smtClean="0"/>
            </a:br>
            <a:r>
              <a:rPr lang="en-US" altLang="en-US" sz="2800" dirty="0" smtClean="0"/>
              <a:t> spread by wind; poor </a:t>
            </a:r>
            <a:r>
              <a:rPr lang="en-US" altLang="en-US" sz="2800" dirty="0"/>
              <a:t>air circulation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Mostly on leaves as small </a:t>
            </a:r>
            <a:r>
              <a:rPr lang="en-US" altLang="en-US" sz="2800" dirty="0" smtClean="0"/>
              <a:t>blisters</a:t>
            </a:r>
            <a:br>
              <a:rPr lang="en-US" altLang="en-US" sz="2800" dirty="0" smtClean="0"/>
            </a:br>
            <a:r>
              <a:rPr lang="en-US" altLang="en-US" sz="2800" dirty="0" smtClean="0"/>
              <a:t> </a:t>
            </a:r>
            <a:r>
              <a:rPr lang="en-US" altLang="en-US" sz="2800" dirty="0"/>
              <a:t>followed by white or gray powdery spots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Manage with good </a:t>
            </a:r>
            <a:r>
              <a:rPr lang="en-US" altLang="en-US" sz="2800" dirty="0"/>
              <a:t>gardening </a:t>
            </a:r>
            <a:r>
              <a:rPr lang="en-US" altLang="en-US" sz="2800" dirty="0" smtClean="0"/>
              <a:t>practices</a:t>
            </a:r>
            <a:r>
              <a:rPr lang="en-US" altLang="en-US" sz="2800" dirty="0"/>
              <a:t>, cleanup </a:t>
            </a:r>
            <a:r>
              <a:rPr lang="en-US" altLang="en-US" sz="2800" dirty="0" smtClean="0"/>
              <a:t>old leaves &amp; pruned </a:t>
            </a:r>
            <a:r>
              <a:rPr lang="en-US" altLang="en-US" sz="2800" dirty="0"/>
              <a:t>material, </a:t>
            </a:r>
            <a:r>
              <a:rPr lang="en-US" altLang="en-US" sz="2800" dirty="0" smtClean="0"/>
              <a:t>h</a:t>
            </a:r>
            <a:r>
              <a:rPr lang="en-US" sz="2800" dirty="0" smtClean="0"/>
              <a:t>ard </a:t>
            </a:r>
            <a:r>
              <a:rPr lang="en-US" sz="2800" dirty="0"/>
              <a:t>spray of </a:t>
            </a:r>
            <a:r>
              <a:rPr lang="en-US" sz="2800" dirty="0" smtClean="0"/>
              <a:t>water; </a:t>
            </a:r>
            <a:r>
              <a:rPr lang="en-US" sz="2800" dirty="0" smtClean="0">
                <a:solidFill>
                  <a:srgbClr val="FF0000"/>
                </a:solidFill>
              </a:rPr>
              <a:t>spray </a:t>
            </a:r>
            <a:r>
              <a:rPr lang="en-US" sz="2800" dirty="0">
                <a:solidFill>
                  <a:srgbClr val="FF0000"/>
                </a:solidFill>
              </a:rPr>
              <a:t>with fungicide when first noticed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Preventative</a:t>
            </a:r>
            <a:r>
              <a:rPr lang="en-US" sz="2800" dirty="0"/>
              <a:t>: 1 </a:t>
            </a:r>
            <a:r>
              <a:rPr lang="en-US" sz="2800" dirty="0" err="1"/>
              <a:t>Tbsp</a:t>
            </a:r>
            <a:r>
              <a:rPr lang="en-US" sz="2800" dirty="0"/>
              <a:t> baking soda, ½ tsp liquid soap, 1 tsp horticulture oil, 1 gal water </a:t>
            </a:r>
          </a:p>
          <a:p>
            <a:pPr marL="532826" lvl="1" indent="0">
              <a:lnSpc>
                <a:spcPct val="90000"/>
              </a:lnSpc>
              <a:buNone/>
            </a:pPr>
            <a:endParaRPr lang="en-US" altLang="en-US" sz="3000" dirty="0"/>
          </a:p>
          <a:p>
            <a:endParaRPr lang="en-US" dirty="0"/>
          </a:p>
        </p:txBody>
      </p:sp>
      <p:pic>
        <p:nvPicPr>
          <p:cNvPr id="4" name="Picture 5" descr="mild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63" y="228600"/>
            <a:ext cx="237413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72" y="2590800"/>
            <a:ext cx="1863506" cy="2800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9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Crown Gall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1" cy="4830765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Caused by </a:t>
            </a:r>
            <a:r>
              <a:rPr lang="en-US" altLang="en-US" sz="3200" i="1" dirty="0"/>
              <a:t>Agrobacterium </a:t>
            </a:r>
            <a:r>
              <a:rPr lang="en-US" altLang="en-US" sz="3200" i="1" dirty="0" err="1"/>
              <a:t>tumefaciens</a:t>
            </a:r>
            <a:endParaRPr lang="en-US" altLang="en-US" sz="3200" i="1" dirty="0"/>
          </a:p>
          <a:p>
            <a:r>
              <a:rPr lang="en-US" altLang="en-US" sz="3200" dirty="0"/>
              <a:t>Infects through wounds</a:t>
            </a:r>
          </a:p>
          <a:p>
            <a:r>
              <a:rPr lang="en-US" altLang="en-US" sz="3200" dirty="0"/>
              <a:t>Plant gradually declines as </a:t>
            </a:r>
            <a:r>
              <a:rPr lang="en-US" altLang="en-US" sz="3200" dirty="0" smtClean="0"/>
              <a:t>gall</a:t>
            </a:r>
          </a:p>
          <a:p>
            <a:pPr lvl="1">
              <a:buNone/>
            </a:pPr>
            <a:r>
              <a:rPr lang="en-US" altLang="en-US" sz="3200" dirty="0" smtClean="0"/>
              <a:t> </a:t>
            </a:r>
            <a:r>
              <a:rPr lang="en-US" altLang="en-US" sz="3200" dirty="0"/>
              <a:t>develops at base of plant</a:t>
            </a:r>
          </a:p>
          <a:p>
            <a:r>
              <a:rPr lang="en-US" altLang="en-US" sz="3200" dirty="0"/>
              <a:t>Remove and destroy infected plants</a:t>
            </a:r>
          </a:p>
          <a:p>
            <a:r>
              <a:rPr lang="en-US" altLang="en-US" sz="3200" dirty="0"/>
              <a:t>Don’t replant roses in this soil</a:t>
            </a:r>
          </a:p>
          <a:p>
            <a:endParaRPr lang="en-US" dirty="0"/>
          </a:p>
        </p:txBody>
      </p:sp>
      <p:pic>
        <p:nvPicPr>
          <p:cNvPr id="4" name="Picture 7" descr="2003-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633538" cy="32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rown_Gall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475107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 descr="MG logo without 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31078">
            <a:off x="6623803" y="4375566"/>
            <a:ext cx="142636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419600" cy="1143000"/>
          </a:xfrm>
        </p:spPr>
        <p:txBody>
          <a:bodyPr/>
          <a:lstStyle/>
          <a:p>
            <a:pPr algn="l"/>
            <a:r>
              <a:rPr lang="en-US" b="1" dirty="0" smtClean="0"/>
              <a:t>Mosaic Virus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487"/>
            <a:ext cx="8229601" cy="4130678"/>
          </a:xfrm>
        </p:spPr>
        <p:txBody>
          <a:bodyPr/>
          <a:lstStyle/>
          <a:p>
            <a:r>
              <a:rPr lang="en-US" altLang="en-US" sz="3600" dirty="0"/>
              <a:t>Spreads only </a:t>
            </a:r>
            <a:r>
              <a:rPr lang="en-US" altLang="en-US" sz="3600" dirty="0" smtClean="0"/>
              <a:t>through</a:t>
            </a:r>
          </a:p>
          <a:p>
            <a:pPr marL="532826" lvl="1" indent="0">
              <a:buNone/>
            </a:pPr>
            <a:r>
              <a:rPr lang="en-US" altLang="en-US" sz="3000" dirty="0" smtClean="0"/>
              <a:t> </a:t>
            </a:r>
            <a:r>
              <a:rPr lang="en-US" altLang="en-US" sz="3600" dirty="0"/>
              <a:t>infected stock</a:t>
            </a:r>
          </a:p>
          <a:p>
            <a:r>
              <a:rPr lang="en-US" altLang="en-US" sz="3600" dirty="0"/>
              <a:t>Not transmitted </a:t>
            </a:r>
            <a:endParaRPr lang="en-US" altLang="en-US" sz="3600" dirty="0" smtClean="0"/>
          </a:p>
          <a:p>
            <a:pPr marL="532826" lvl="1" indent="0">
              <a:buNone/>
            </a:pPr>
            <a:r>
              <a:rPr lang="en-US" altLang="en-US" sz="3600" dirty="0" smtClean="0"/>
              <a:t>through </a:t>
            </a:r>
            <a:r>
              <a:rPr lang="en-US" altLang="en-US" sz="3600" dirty="0"/>
              <a:t>pruners or shovels</a:t>
            </a:r>
          </a:p>
          <a:p>
            <a:r>
              <a:rPr lang="en-US" altLang="en-US" sz="3600" dirty="0"/>
              <a:t>Weakens plant over many years</a:t>
            </a:r>
          </a:p>
          <a:p>
            <a:r>
              <a:rPr lang="en-US" altLang="en-US" sz="3600" dirty="0"/>
              <a:t>No cure</a:t>
            </a:r>
          </a:p>
          <a:p>
            <a:endParaRPr lang="en-US" dirty="0"/>
          </a:p>
        </p:txBody>
      </p:sp>
      <p:pic>
        <p:nvPicPr>
          <p:cNvPr id="4" name="Picture 5" descr="AppleMark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552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Beneficial Insects</a:t>
            </a:r>
            <a:endParaRPr lang="en-US" b="1" dirty="0"/>
          </a:p>
        </p:txBody>
      </p:sp>
      <p:pic>
        <p:nvPicPr>
          <p:cNvPr id="4" name="Content Placeholder 3" descr="Hoverf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0586" y="1369454"/>
            <a:ext cx="3509014" cy="2129074"/>
          </a:xfrm>
        </p:spPr>
      </p:pic>
      <p:pic>
        <p:nvPicPr>
          <p:cNvPr id="5" name="Picture 4" descr="Lace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807" y="3815165"/>
            <a:ext cx="3658793" cy="224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63825">
            <a:off x="3863093" y="1643072"/>
            <a:ext cx="2743201" cy="7846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300" b="1" dirty="0" smtClean="0"/>
              <a:t>Hoverfly</a:t>
            </a:r>
            <a:endParaRPr lang="en-US" sz="4300" b="1" dirty="0"/>
          </a:p>
        </p:txBody>
      </p:sp>
      <p:sp>
        <p:nvSpPr>
          <p:cNvPr id="10" name="TextBox 9"/>
          <p:cNvSpPr txBox="1"/>
          <p:nvPr/>
        </p:nvSpPr>
        <p:spPr>
          <a:xfrm rot="20463825">
            <a:off x="1653291" y="4157672"/>
            <a:ext cx="2743201" cy="7846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300" b="1" dirty="0" smtClean="0"/>
              <a:t>Lacewing</a:t>
            </a:r>
            <a:endParaRPr lang="en-US" sz="4300" b="1" dirty="0"/>
          </a:p>
        </p:txBody>
      </p:sp>
      <p:pic>
        <p:nvPicPr>
          <p:cNvPr id="8" name="Picture 7" descr="LacewingLar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145" y="5231102"/>
            <a:ext cx="2442055" cy="1330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2926" y="6132154"/>
            <a:ext cx="320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Larva eats aphids</a:t>
            </a:r>
            <a:endParaRPr lang="en-US" sz="3200" b="1" dirty="0"/>
          </a:p>
        </p:txBody>
      </p:sp>
      <p:pic>
        <p:nvPicPr>
          <p:cNvPr id="11" name="Picture 10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2" name="Picture 11" descr="MG logo withou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dybugSt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026" y="296775"/>
            <a:ext cx="3204374" cy="2751225"/>
          </a:xfrm>
          <a:prstGeom prst="rect">
            <a:avLst/>
          </a:prstGeom>
        </p:spPr>
      </p:pic>
      <p:pic>
        <p:nvPicPr>
          <p:cNvPr id="6" name="Picture 5" descr="Mant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927" y="3772258"/>
            <a:ext cx="4115674" cy="2488617"/>
          </a:xfrm>
          <a:prstGeom prst="rect">
            <a:avLst/>
          </a:prstGeom>
        </p:spPr>
      </p:pic>
      <p:pic>
        <p:nvPicPr>
          <p:cNvPr id="7" name="Picture 6" descr="MantidE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007" y="4800600"/>
            <a:ext cx="3014793" cy="1872076"/>
          </a:xfrm>
          <a:prstGeom prst="rect">
            <a:avLst/>
          </a:prstGeom>
        </p:spPr>
      </p:pic>
      <p:pic>
        <p:nvPicPr>
          <p:cNvPr id="4" name="Content Placeholder 3" descr="Ladybug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885484" y="1283640"/>
            <a:ext cx="3201116" cy="2359896"/>
          </a:xfrm>
        </p:spPr>
      </p:pic>
      <p:sp>
        <p:nvSpPr>
          <p:cNvPr id="10" name="TextBox 9"/>
          <p:cNvSpPr txBox="1"/>
          <p:nvPr/>
        </p:nvSpPr>
        <p:spPr>
          <a:xfrm rot="20463825">
            <a:off x="3484683" y="764547"/>
            <a:ext cx="3931472" cy="7846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300" b="1" dirty="0" smtClean="0"/>
              <a:t>Ladybug Stages</a:t>
            </a:r>
            <a:endParaRPr lang="en-US" sz="4300" b="1" dirty="0"/>
          </a:p>
        </p:txBody>
      </p:sp>
      <p:sp>
        <p:nvSpPr>
          <p:cNvPr id="11" name="TextBox 10"/>
          <p:cNvSpPr txBox="1"/>
          <p:nvPr/>
        </p:nvSpPr>
        <p:spPr>
          <a:xfrm rot="20805957">
            <a:off x="640997" y="3953655"/>
            <a:ext cx="3042508" cy="7846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4300" b="1" dirty="0" err="1" smtClean="0"/>
              <a:t>Mantid</a:t>
            </a:r>
            <a:endParaRPr lang="en-US" sz="4300" b="1" dirty="0"/>
          </a:p>
        </p:txBody>
      </p:sp>
      <p:pic>
        <p:nvPicPr>
          <p:cNvPr id="9" name="Picture 8" descr="A3-red-blu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2" name="Picture 11" descr="MG logo without 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6019" y="579759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Egg casing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988403" y="5736638"/>
            <a:ext cx="1431197" cy="291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What We Will Cover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1" cy="49831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Grades of Roses</a:t>
            </a:r>
          </a:p>
          <a:p>
            <a:r>
              <a:rPr lang="en-US" sz="3600" dirty="0" smtClean="0"/>
              <a:t>Selection</a:t>
            </a:r>
          </a:p>
          <a:p>
            <a:r>
              <a:rPr lang="en-US" sz="3600" dirty="0" smtClean="0"/>
              <a:t>Planting</a:t>
            </a:r>
          </a:p>
          <a:p>
            <a:r>
              <a:rPr lang="en-US" sz="3600" dirty="0" smtClean="0"/>
              <a:t>Fertilizers</a:t>
            </a:r>
          </a:p>
          <a:p>
            <a:r>
              <a:rPr lang="en-US" sz="3600" dirty="0" smtClean="0"/>
              <a:t>Troubleshooting Rose Problems</a:t>
            </a:r>
          </a:p>
          <a:p>
            <a:r>
              <a:rPr lang="en-US" sz="3600" dirty="0" smtClean="0"/>
              <a:t>Nutritional Deficiencies</a:t>
            </a:r>
          </a:p>
          <a:p>
            <a:r>
              <a:rPr lang="en-US" sz="3600" dirty="0" smtClean="0"/>
              <a:t>Pruning Roses</a:t>
            </a:r>
          </a:p>
          <a:p>
            <a:endParaRPr lang="en-US" dirty="0"/>
          </a:p>
        </p:txBody>
      </p:sp>
      <p:pic>
        <p:nvPicPr>
          <p:cNvPr id="2053" name="Picture 5" descr="C:\Users\MB\AppData\Local\Microsoft\Windows\Temporary Internet Files\Content.IE5\VY3755CO\MP9003057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93130">
            <a:off x="5570469" y="1513626"/>
            <a:ext cx="2649289" cy="2079692"/>
          </a:xfrm>
          <a:prstGeom prst="rect">
            <a:avLst/>
          </a:prstGeom>
          <a:noFill/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9" name="Picture 8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1" cy="8382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Iron / Nitrogen Deficiency</a:t>
            </a:r>
            <a:endParaRPr lang="en-US" sz="5400" b="1" dirty="0"/>
          </a:p>
        </p:txBody>
      </p:sp>
      <p:pic>
        <p:nvPicPr>
          <p:cNvPr id="10" name="Picture 9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1" name="Picture 10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1524000"/>
            <a:ext cx="3230880" cy="39703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Iron Deficiency </a:t>
            </a:r>
            <a:r>
              <a:rPr lang="en-US" sz="2800" dirty="0" smtClean="0"/>
              <a:t>– affects newer leaves – apply chelated iron</a:t>
            </a:r>
          </a:p>
          <a:p>
            <a:endParaRPr lang="en-US" sz="2800" dirty="0" smtClean="0"/>
          </a:p>
          <a:p>
            <a:r>
              <a:rPr lang="en-US" sz="2800" b="1" dirty="0"/>
              <a:t>Nitrogen Deficiency </a:t>
            </a:r>
            <a:r>
              <a:rPr lang="en-US" sz="2800" dirty="0"/>
              <a:t>– affects oldest leaves – apply nitrogen</a:t>
            </a:r>
          </a:p>
          <a:p>
            <a:endParaRPr lang="en-US" sz="2800" dirty="0"/>
          </a:p>
        </p:txBody>
      </p:sp>
      <p:pic>
        <p:nvPicPr>
          <p:cNvPr id="12" name="Content Placeholder 3" descr="IronChlorosi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67484" y="2585665"/>
            <a:ext cx="3866868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9926">
            <a:off x="5800605" y="1907522"/>
            <a:ext cx="23088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err="1" smtClean="0"/>
              <a:t>Chlorosis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Magnesium Deficiency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14478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/>
              <a:t>Edges </a:t>
            </a:r>
            <a:r>
              <a:rPr lang="en-US" altLang="en-US" sz="3600" dirty="0"/>
              <a:t>of old leaves turn yellow, apply magnesium sulfate (</a:t>
            </a:r>
            <a:r>
              <a:rPr lang="en-US" altLang="en-US" sz="3600" dirty="0" err="1"/>
              <a:t>epsom</a:t>
            </a:r>
            <a:r>
              <a:rPr lang="en-US" altLang="en-US" sz="3600" dirty="0"/>
              <a:t> salt) to rose bushes</a:t>
            </a:r>
          </a:p>
        </p:txBody>
      </p:sp>
      <p:pic>
        <p:nvPicPr>
          <p:cNvPr id="5" name="Picture 5" descr="image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048000" cy="27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2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7540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Similar</a:t>
            </a:r>
            <a:r>
              <a:rPr lang="en-US" dirty="0" smtClean="0"/>
              <a:t> </a:t>
            </a:r>
            <a:r>
              <a:rPr lang="en-US" b="1" dirty="0" smtClean="0"/>
              <a:t>Cane Symptoms</a:t>
            </a:r>
            <a:endParaRPr lang="en-US" b="1" dirty="0"/>
          </a:p>
        </p:txBody>
      </p:sp>
      <p:pic>
        <p:nvPicPr>
          <p:cNvPr id="4" name="Content Placeholder 3" descr="Sun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3" y="1085850"/>
            <a:ext cx="3860798" cy="1943100"/>
          </a:xfrm>
        </p:spPr>
      </p:pic>
      <p:pic>
        <p:nvPicPr>
          <p:cNvPr id="5" name="Picture 4" descr="StemCan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14550"/>
            <a:ext cx="3276600" cy="3086100"/>
          </a:xfrm>
          <a:prstGeom prst="rect">
            <a:avLst/>
          </a:prstGeom>
        </p:spPr>
      </p:pic>
      <p:pic>
        <p:nvPicPr>
          <p:cNvPr id="6" name="Picture 5" descr="Die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1" y="3200400"/>
            <a:ext cx="3378199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48653">
            <a:off x="370530" y="1349937"/>
            <a:ext cx="1678769" cy="553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2800" dirty="0" smtClean="0"/>
              <a:t>Sunburn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1110717">
            <a:off x="1810029" y="5741409"/>
            <a:ext cx="3765885" cy="553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2800" dirty="0" smtClean="0"/>
              <a:t>Normal  frost  dieback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21122981">
            <a:off x="5301579" y="1824134"/>
            <a:ext cx="2182812" cy="553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2800" dirty="0" smtClean="0"/>
              <a:t>Stem Canker</a:t>
            </a:r>
            <a:endParaRPr lang="en-US" sz="2800" dirty="0"/>
          </a:p>
        </p:txBody>
      </p:sp>
      <p:pic>
        <p:nvPicPr>
          <p:cNvPr id="10" name="Picture 9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1" name="Picture 10" descr="MG logo without 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210300" y="3200400"/>
            <a:ext cx="1592385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193192" y="4865370"/>
            <a:ext cx="1592385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43200" y="1809750"/>
            <a:ext cx="1592385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1" cy="16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0000" dirty="0" smtClean="0"/>
              <a:t>Pruning</a:t>
            </a:r>
            <a:endParaRPr lang="en-US" sz="10000" dirty="0"/>
          </a:p>
        </p:txBody>
      </p:sp>
      <p:sp>
        <p:nvSpPr>
          <p:cNvPr id="13314" name="AutoShape 2" descr="data:image/jpeg;base64,/9j/4AAQSkZJRgABAQAAAQABAAD/2wCEAAkGBwgHBgkIBwgKCgkLDRYPDQwMDRsUFRAWIB0iIiAdHx8kKDQsJCYxJx8fLT0tMTU3Ojo6Iys/RD84QzQ5OjcBCgoKDQwNGg8PGjclHyU3Nzc3Nzc3Nzc3Nzc3Nzc3Nzc3Nzc3Nzc3Nzc3Nzc3Nzc3Nzc3Nzc3Nzc3Nzc3Nzc3N//AABEIAGQAZAMBEQACEQEDEQH/xAAcAAEBAQACAwEAAAAAAAAAAAAABwYDBAEFCAL/xAA2EAABAwMABwYFAgcBAAAAAAABAAIDBAURBgcSITFhoRMUIlGBkTJBcaKxFWIzQlJTcrLSCP/EABkBAQADAQEAAAAAAAAAAAAAAAABAwQFAv/EACsRAQABAwEFBwUBAAAAAAAAAAABAgMRBCFBUdHwEiIjcZGhsQUyYcHh8f/aAAwDAQACEQMRAD8AuKAgICAgIJ+y9v7e7XGl3OoKyRsreIkja7xe7QccwvO9LftILQRwPBekPKAgICAgICAgICD19/ukVls9VcJ/hgjJDf6ncGj1OAgk2hDK2695s8ThNDU4fU1LhsljDufu+ed4HMry9LQAAABwC9PLygICAgICAgICAgmOt27R94orUZnNa0dvIxjSXPPBoHmfiOPooynszjOGZrbzQ2y7Wyt0et9wtnZQNMjauMxiXlv4kjOcceIUTOExEzshbqSoirKWGpgdtRTRtkY7zaRkdCvTzMYcyAgICAgICAgIPBQSqhzedck8vxQ0Wd3lsjZ/2a0rLHeu9db3Vq8PRY4/uc/ENLrXonVmhlU+MZkp3MlZyOcZ+7PorL8ZoZdFVi9jjn+e7u6vK4V+iVBJnexpYeQB3fbhLE5twjW04v1fnb67WkVzKICAgICAgICDjqZmU9PJPKcMiYXuPIDJRMRmcJhqchfV3G9Xef8AiSO2c8yfF1aPdZrG2Zq64up9RxTTTRHWMRzUa80Yr7RW0f8AfgewciRuV9VPapmHNtV9iuKuEsJqUq82etoHZBglDsHnlv4YPdZ9NVnMdbW/6jRiaavOPSeWFIWpzRAQEBAQEBAQZ/T2pNNoncNnO3MwQNA4nbIb+CVXd+yWjSRm9Tndt9NroasLdDQaOuNN2nZz1Ej2mVwc7A8O8gAHe0nh81FqIiJmHvW1zVciJ3RHP9terWRKtCj+j6zL1a3HDJnvMbeR8TftafdZLfduzHnz/bq6jxNLFfDHxifeFVWtyhAQEBAQEBAQYPW1cDS2uhhYW7bpzLhwyCGjG/1e32VN6rEQ3aCjtVz6es8mq0bpO4WC30pGHRwMDv8ALGT1JVlEdmmIZr1fbuVVcZeyXpUlOmObNrStdxGGx1LGbbuYdsu+wH3WS73bsT1wdbTeJpaqPPnHxKrLW5IgICAgICAgIJTrDe666f2ezMOY9lokHJzvF02T6LNd71cU9dbHU0ncsVV+ftHOVWWlyxBNddVHmhtVxAOYKkxOI+TXjj9p91m1NOaXT+mV4rmJ/E++PiW9slX3+z0VWeM0DHu+pG/qr6au1TEufdomiuaZ3S7q9PAgICAgICAgk+j2LzrhuNZ8TKTbwfl4R2f/ACVmp712Z64Ord8PRxHHHvt5KwtLlCDL6y6H9Q0KucY+KOMStPlsnJ6ZVV77Jng1aOrF+I47PVwarK/v2h9MC7LoXuYfXxDo7HoosT3McNj3r6cX5q44n1/rXq5iEBAQEBAQdK93GK0WituVQCYqWF8rg3idkZwOZQTbUi1tTPfa1zi6YyMY4488k7/QKm1RNO2W7Waii7ERRu/yFWVzCIOCup2VdHPTyDLJY3McORGFExmMPVNXZqiY3JXqRvMXebhZS4l+x3iPdgEB2y718TFTZoqozlr1t+3emmaN2fnYravYhAQEBAQEGB123DuWg0sQdsurKiOEfQHbPRhHqg6+oigNLoS6rcCHV1XJLv8AJuGflh90FGQEBB8+aO7Wjmu00hw2N9bNAR+yQEsHVigfQakEBAQEBAQRn/0PcMMtFvHBokqX8jua3oX+yCoaJ24WjRm128DBgpY2O5ux4j75Qe2QEBBBtc8Zsmn9tvkTTgthqDj+Z8T9/QNUC7xvbLG2SM5Y4AtI+YKkfpAQEBAQEEu1mWCiumnGjHeTLirf2EzWuGCxh2gN4/cQeSgVEKQQEBBPtcFgo7xa6CepdKyWGqbC10ZA8MhAdxB8hhQN3R00dHSQ0sOezhjbGzJycAYH4UjmQEBB/9k="/>
          <p:cNvSpPr>
            <a:spLocks noChangeAspect="1" noChangeArrowheads="1"/>
          </p:cNvSpPr>
          <p:nvPr/>
        </p:nvSpPr>
        <p:spPr bwMode="auto">
          <a:xfrm>
            <a:off x="0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byp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86967">
            <a:off x="5453419" y="841313"/>
            <a:ext cx="2905125" cy="1571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887">
            <a:off x="6108345" y="3187305"/>
            <a:ext cx="2636382" cy="2636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258">
            <a:off x="597395" y="709110"/>
            <a:ext cx="2118360" cy="138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3035"/>
            <a:ext cx="2011678" cy="2011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0" y="3276600"/>
            <a:ext cx="2211294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8513">
            <a:off x="306737" y="3699884"/>
            <a:ext cx="3288614" cy="152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Why Prune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pruning (when dormant) - to stimulate new growth</a:t>
            </a:r>
          </a:p>
          <a:p>
            <a:r>
              <a:rPr lang="en-US" dirty="0" smtClean="0"/>
              <a:t>Dead-heading (through growing season)– to stimulate more flowers </a:t>
            </a:r>
            <a:endParaRPr lang="en-US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byp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86967">
            <a:off x="5703825" y="538596"/>
            <a:ext cx="1787605" cy="967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0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/>
              <a:t>Late Winter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Remove: </a:t>
            </a:r>
          </a:p>
          <a:p>
            <a:r>
              <a:rPr lang="en-US" sz="3600" dirty="0" smtClean="0"/>
              <a:t>crossing branches</a:t>
            </a:r>
          </a:p>
          <a:p>
            <a:r>
              <a:rPr lang="en-US" sz="3600" dirty="0" smtClean="0"/>
              <a:t>dead canes</a:t>
            </a:r>
          </a:p>
          <a:p>
            <a:r>
              <a:rPr lang="en-US" sz="3600" dirty="0" smtClean="0"/>
              <a:t>diseased canes</a:t>
            </a:r>
          </a:p>
          <a:p>
            <a:r>
              <a:rPr lang="en-US" sz="3600" dirty="0" smtClean="0"/>
              <a:t>suckers below graft union</a:t>
            </a:r>
          </a:p>
          <a:p>
            <a:r>
              <a:rPr lang="en-US" sz="3600" dirty="0" smtClean="0"/>
              <a:t>stems less than pencil size</a:t>
            </a:r>
          </a:p>
          <a:p>
            <a:r>
              <a:rPr lang="en-US" sz="3600" dirty="0" smtClean="0"/>
              <a:t>all leaves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69" y="1447800"/>
            <a:ext cx="222598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SC0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1329690"/>
            <a:ext cx="5847080" cy="438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2328361">
            <a:off x="265289" y="3141344"/>
            <a:ext cx="2944142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470605">
            <a:off x="381000" y="574113"/>
            <a:ext cx="227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Crossing</a:t>
            </a:r>
            <a:endParaRPr lang="en-US" sz="4800" dirty="0"/>
          </a:p>
        </p:txBody>
      </p:sp>
      <p:pic>
        <p:nvPicPr>
          <p:cNvPr id="7" name="Picture 6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8" name="Picture 7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rub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28750"/>
            <a:ext cx="6731000" cy="5048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65590">
            <a:off x="567657" y="567882"/>
            <a:ext cx="497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Dead &amp; diseased canes</a:t>
            </a:r>
            <a:endParaRPr lang="en-US" sz="4000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Logo with Emboss Eff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-1722438"/>
            <a:ext cx="1847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21" descr="P101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3" y="1011257"/>
            <a:ext cx="4267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23"/>
          <p:cNvSpPr txBox="1">
            <a:spLocks noChangeArrowheads="1"/>
          </p:cNvSpPr>
          <p:nvPr/>
        </p:nvSpPr>
        <p:spPr bwMode="auto">
          <a:xfrm>
            <a:off x="5257800" y="2286000"/>
            <a:ext cx="37801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Cut canes above a </a:t>
            </a:r>
            <a:r>
              <a:rPr lang="en-US" sz="2800" dirty="0" smtClean="0"/>
              <a:t>bud, </a:t>
            </a:r>
            <a:r>
              <a:rPr lang="en-US" sz="2800" dirty="0"/>
              <a:t>slanting away from bud</a:t>
            </a:r>
          </a:p>
        </p:txBody>
      </p:sp>
      <p:pic>
        <p:nvPicPr>
          <p:cNvPr id="7" name="Picture 6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8" name="Picture 7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398"/>
            <a:ext cx="3028623" cy="188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968" y="1600200"/>
            <a:ext cx="2981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wire brush to scrub old gray crusty wood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Put 1 cup </a:t>
            </a:r>
            <a:r>
              <a:rPr lang="en-US" sz="2800" dirty="0" err="1" smtClean="0"/>
              <a:t>epsom</a:t>
            </a:r>
            <a:r>
              <a:rPr lang="en-US" sz="2800" dirty="0" smtClean="0"/>
              <a:t> salt on soil and water in</a:t>
            </a:r>
            <a:endParaRPr lang="en-US" sz="2800" dirty="0"/>
          </a:p>
        </p:txBody>
      </p:sp>
      <p:pic>
        <p:nvPicPr>
          <p:cNvPr id="28674" name="Picture 4" descr="DSC0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367" y="12954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7905002">
            <a:off x="5485174" y="4214288"/>
            <a:ext cx="1335031" cy="148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 generate new growth on old wood  </a:t>
            </a:r>
            <a:r>
              <a:rPr lang="en-US" sz="3200" dirty="0" smtClean="0"/>
              <a:t>-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3910">
            <a:off x="2885864" y="2085020"/>
            <a:ext cx="1025312" cy="126895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8112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Bare Root Grades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1" cy="5097464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200" dirty="0" smtClean="0"/>
              <a:t>American Nursery Standard Rose Grades</a:t>
            </a:r>
            <a:endParaRPr lang="en-US" sz="3200" dirty="0"/>
          </a:p>
        </p:txBody>
      </p:sp>
      <p:pic>
        <p:nvPicPr>
          <p:cNvPr id="3073" name="Picture 1" descr="http://urbanext.illinois.edu/roses/images/figure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471810" cy="2155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399" y="4038600"/>
            <a:ext cx="8229601" cy="1661860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2000" b="1" dirty="0" smtClean="0"/>
              <a:t>Grade 1:</a:t>
            </a:r>
            <a:r>
              <a:rPr lang="en-US" sz="2000" dirty="0" smtClean="0"/>
              <a:t> 3 or more canes, </a:t>
            </a:r>
            <a:r>
              <a:rPr lang="en-US" sz="2000" dirty="0" err="1" smtClean="0"/>
              <a:t>abt</a:t>
            </a:r>
            <a:r>
              <a:rPr lang="en-US" sz="2000" dirty="0" smtClean="0"/>
              <a:t> ¾ “ diameter &amp; no more than 3-4” between graft union &amp; top of roots; large, well developed roots; must be 2 yrs old when harvested from field  </a:t>
            </a:r>
          </a:p>
          <a:p>
            <a:r>
              <a:rPr lang="en-US" sz="2000" b="1" dirty="0" smtClean="0"/>
              <a:t>Grade 1 1/2: </a:t>
            </a:r>
            <a:r>
              <a:rPr lang="en-US" sz="2000" dirty="0" smtClean="0"/>
              <a:t>2 strong canes &amp;  w/care will catch up to Grade 1</a:t>
            </a:r>
          </a:p>
          <a:p>
            <a:r>
              <a:rPr lang="en-US" sz="2000" b="1" dirty="0" smtClean="0"/>
              <a:t>Grade 2</a:t>
            </a:r>
            <a:r>
              <a:rPr lang="en-US" sz="2000" dirty="0" smtClean="0"/>
              <a:t>: Bargain –often with small canes, substandard  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8" name="Picture 7" descr="MG logo without backgrou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Hybrid Teas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6482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Leave 5 to 8 canes on vigorous bushes; can leave up to 12 canes if good spread</a:t>
            </a:r>
          </a:p>
          <a:p>
            <a:pPr lvl="0"/>
            <a:r>
              <a:rPr lang="en-US" sz="2400" dirty="0"/>
              <a:t>Amount to prune varies w/ available space as plants grow older; general rule – cut back new cane growth about 1/3</a:t>
            </a:r>
          </a:p>
          <a:p>
            <a:endParaRPr lang="en-US" sz="2800" dirty="0" smtClean="0"/>
          </a:p>
          <a:p>
            <a:pPr lvl="0"/>
            <a:endParaRPr lang="en-US" sz="2800" dirty="0" smtClean="0"/>
          </a:p>
        </p:txBody>
      </p:sp>
      <p:pic>
        <p:nvPicPr>
          <p:cNvPr id="4" name="Picture 3" descr="hybrid 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2600" y="228600"/>
            <a:ext cx="2032000" cy="1524000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0"/>
            <a:ext cx="5156200" cy="271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309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610281">
            <a:off x="518917" y="99410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Pruned  Hybrid Tea </a:t>
            </a:r>
            <a:endParaRPr lang="en-US" sz="3600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Grandiflora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4-8 ft tall</a:t>
            </a:r>
          </a:p>
          <a:p>
            <a:r>
              <a:rPr lang="en-US" dirty="0" smtClean="0"/>
              <a:t>Leave 3-5 canes</a:t>
            </a:r>
          </a:p>
          <a:p>
            <a:r>
              <a:rPr lang="en-US" dirty="0" smtClean="0"/>
              <a:t>Cut  height back by 1/3 to 1/2</a:t>
            </a:r>
            <a:endParaRPr lang="en-US" dirty="0"/>
          </a:p>
        </p:txBody>
      </p:sp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58" y="914400"/>
            <a:ext cx="465321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Floribunda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Often need thinning in center</a:t>
            </a:r>
          </a:p>
          <a:p>
            <a:pPr lvl="0"/>
            <a:r>
              <a:rPr lang="en-US" dirty="0" smtClean="0"/>
              <a:t>Can leave more canes than </a:t>
            </a:r>
            <a:r>
              <a:rPr lang="en-US" dirty="0" err="1" smtClean="0"/>
              <a:t>Hydrid</a:t>
            </a:r>
            <a:r>
              <a:rPr lang="en-US" dirty="0" smtClean="0"/>
              <a:t> Tea and </a:t>
            </a:r>
            <a:r>
              <a:rPr lang="en-US" dirty="0" err="1" smtClean="0"/>
              <a:t>Grandiflora</a:t>
            </a:r>
            <a:endParaRPr lang="en-US" dirty="0" smtClean="0"/>
          </a:p>
          <a:p>
            <a:pPr lvl="0"/>
            <a:r>
              <a:rPr lang="en-US" dirty="0" smtClean="0"/>
              <a:t>Take less than 1/3 off the top</a:t>
            </a:r>
          </a:p>
          <a:p>
            <a:endParaRPr lang="en-US" dirty="0"/>
          </a:p>
        </p:txBody>
      </p:sp>
      <p:pic>
        <p:nvPicPr>
          <p:cNvPr id="4" name="Picture 3" descr="Floribu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85800"/>
            <a:ext cx="3810000" cy="2853822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0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9877606">
            <a:off x="431200" y="220382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Pruned Floribunda</a:t>
            </a:r>
            <a:endParaRPr lang="en-US" sz="3600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pet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3893279" cy="259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Carpet Roses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267200"/>
            <a:ext cx="7696200" cy="1935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Shear off or cut back so that it is about a foot tall or cut off the top two-thirds of the plant (can use hedge shears or a hedge trimmer)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7" name="Picture 6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Climbers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Leave major canes to support desired shape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Cut side branches off major canes to encourage more new growth (flowers)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Remove all leaves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Cut crossing, dead canes from base</a:t>
            </a:r>
          </a:p>
          <a:p>
            <a:endParaRPr lang="en-US" dirty="0"/>
          </a:p>
        </p:txBody>
      </p:sp>
      <p:pic>
        <p:nvPicPr>
          <p:cNvPr id="4" name="Picture 3" descr="Climbing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962399"/>
            <a:ext cx="2525590" cy="2671963"/>
          </a:xfrm>
          <a:prstGeom prst="rect">
            <a:avLst/>
          </a:prstGeom>
        </p:spPr>
      </p:pic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1" cy="49831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Wear sunblock to protect from UV rays</a:t>
            </a:r>
          </a:p>
          <a:p>
            <a:r>
              <a:rPr lang="en-US" sz="2400" dirty="0" smtClean="0"/>
              <a:t>Get tetanus shot every 10 </a:t>
            </a:r>
            <a:r>
              <a:rPr lang="en-US" sz="2400" dirty="0" err="1" smtClean="0"/>
              <a:t>yrs</a:t>
            </a:r>
            <a:r>
              <a:rPr lang="en-US" sz="2400" dirty="0" smtClean="0"/>
              <a:t> – working with soil</a:t>
            </a:r>
          </a:p>
          <a:p>
            <a:r>
              <a:rPr lang="en-US" sz="2400" dirty="0" smtClean="0"/>
              <a:t>Wear long sleeves, gloves, eye protection</a:t>
            </a:r>
          </a:p>
          <a:p>
            <a:r>
              <a:rPr lang="en-US" sz="2400" dirty="0" smtClean="0"/>
              <a:t>If spraying chemicals, wear mask and wash clothing separate from other laundry</a:t>
            </a:r>
          </a:p>
          <a:p>
            <a:r>
              <a:rPr lang="en-US" sz="2400" dirty="0" smtClean="0"/>
              <a:t>Wear closed shoes – no open toes when gardening</a:t>
            </a:r>
          </a:p>
          <a:p>
            <a:r>
              <a:rPr lang="en-US" sz="2400" dirty="0" smtClean="0"/>
              <a:t>Never spray chemicals if wind is blowing</a:t>
            </a:r>
          </a:p>
          <a:p>
            <a:r>
              <a:rPr lang="en-US" sz="2400" dirty="0" smtClean="0"/>
              <a:t>Best to spray in early morning (cool and air is still) – don’t spray if over 80</a:t>
            </a:r>
            <a:r>
              <a:rPr lang="en-US" sz="2400" dirty="0" smtClean="0">
                <a:sym typeface="Symbol"/>
              </a:rPr>
              <a:t></a:t>
            </a:r>
          </a:p>
          <a:p>
            <a:r>
              <a:rPr lang="en-US" sz="2400" dirty="0" smtClean="0">
                <a:sym typeface="Symbol"/>
              </a:rPr>
              <a:t>Try to use organic sprays to protect the good bugs</a:t>
            </a:r>
          </a:p>
          <a:p>
            <a:r>
              <a:rPr lang="en-US" sz="2400" dirty="0" smtClean="0">
                <a:sym typeface="Symbol"/>
              </a:rPr>
              <a:t>Be environmentally friendly!!!!</a:t>
            </a:r>
            <a:endParaRPr lang="en-US" sz="1800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026" name="Picture 2" descr="C:\Users\MB\AppData\Local\Microsoft\Windows\Temporary Internet Files\Content.IE5\1S3S8BAM\MC9003713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1818742" cy="1036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89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More than a symbol of love -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Color is definitely a personal preference. While the red rose may be the first to come to mind, a rainbow of colors exist.  The chart on the next slide matches some of the most popular colors with sentiments they express.</a:t>
            </a:r>
            <a:endParaRPr lang="en-US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67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3841828"/>
              </p:ext>
            </p:extLst>
          </p:nvPr>
        </p:nvGraphicFramePr>
        <p:xfrm>
          <a:off x="457200" y="838197"/>
          <a:ext cx="8229600" cy="487680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Sentiment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Love,  respect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Deep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Gratitude, appreciation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Light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Admiration, sympathy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Reverence, humility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Joy, gladness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Orange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Enthusiasm, desire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Red and yellow blend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Gaiety, joviality</a:t>
                      </a:r>
                      <a:endParaRPr lang="en-US" dirty="0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r>
                        <a:rPr lang="en-US" dirty="0" smtClean="0"/>
                        <a:t>Pale blended tones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Sociability, friendship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G logo without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6" name="Picture 5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8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b="1" dirty="0" smtClean="0"/>
              <a:t>Rose Selection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Select a plant that will </a:t>
            </a:r>
            <a:r>
              <a:rPr lang="en-US" altLang="en-US" dirty="0" smtClean="0"/>
              <a:t>fit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space size wise </a:t>
            </a:r>
            <a:r>
              <a:rPr lang="en-US" altLang="en-US" dirty="0" smtClean="0"/>
              <a:t>and </a:t>
            </a:r>
            <a:r>
              <a:rPr lang="en-US" altLang="en-US" dirty="0"/>
              <a:t>if </a:t>
            </a:r>
            <a:r>
              <a:rPr lang="en-US" altLang="en-US" dirty="0" smtClean="0"/>
              <a:t>climbing, </a:t>
            </a:r>
            <a:r>
              <a:rPr lang="en-US" altLang="en-US" dirty="0"/>
              <a:t>has support</a:t>
            </a:r>
          </a:p>
          <a:p>
            <a:r>
              <a:rPr lang="en-US" altLang="en-US" dirty="0"/>
              <a:t>Select plants that are adapted to your climate (heat resistance in AZ more important than cold tolerance)</a:t>
            </a:r>
          </a:p>
          <a:p>
            <a:r>
              <a:rPr lang="en-US" altLang="en-US" dirty="0"/>
              <a:t>Select plants that are resistant to diseases and insects</a:t>
            </a:r>
          </a:p>
          <a:p>
            <a:endParaRPr lang="en-US" dirty="0"/>
          </a:p>
        </p:txBody>
      </p:sp>
      <p:pic>
        <p:nvPicPr>
          <p:cNvPr id="4" name="Picture 5" descr="rose%20harb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735"/>
            <a:ext cx="2238374" cy="190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4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Rose Society</a:t>
            </a:r>
          </a:p>
          <a:p>
            <a:pPr marL="1141772" lvl="2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www.ars.org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pPr marL="1141772" lvl="2" indent="0">
              <a:buNone/>
            </a:pPr>
            <a:endParaRPr lang="en-US" dirty="0"/>
          </a:p>
          <a:p>
            <a:pPr marL="456709" lvl="2" indent="-456709"/>
            <a:r>
              <a:rPr lang="en-US" sz="4300" dirty="0"/>
              <a:t>Rose diseases &amp; pests</a:t>
            </a:r>
          </a:p>
          <a:p>
            <a:pPr marL="1141772" lvl="2" indent="0">
              <a:buNone/>
            </a:pPr>
            <a:r>
              <a:rPr lang="en-US" dirty="0" smtClean="0">
                <a:hlinkClick r:id="rId3"/>
              </a:rPr>
              <a:t>http://sactorose.org/rosebug/</a:t>
            </a:r>
            <a:endParaRPr lang="en-US" dirty="0" smtClean="0"/>
          </a:p>
          <a:p>
            <a:pPr lvl="2">
              <a:buNone/>
            </a:pPr>
            <a:endParaRPr lang="en-US" i="1" dirty="0"/>
          </a:p>
        </p:txBody>
      </p:sp>
      <p:pic>
        <p:nvPicPr>
          <p:cNvPr id="4" name="Picture 3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33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Created by Yavapai County Master Gardeners: Phyllis </a:t>
            </a:r>
            <a:r>
              <a:rPr lang="en-US" dirty="0" err="1" smtClean="0"/>
              <a:t>Jiacalone</a:t>
            </a:r>
            <a:r>
              <a:rPr lang="en-US" dirty="0" smtClean="0"/>
              <a:t> &amp; Mary Barnes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1" cy="52879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Questions</a:t>
            </a:r>
          </a:p>
          <a:p>
            <a:pPr algn="ctr">
              <a:buNone/>
            </a:pPr>
            <a:r>
              <a:rPr lang="en-US" sz="9600" dirty="0" smtClean="0"/>
              <a:t>??????</a:t>
            </a:r>
            <a:endParaRPr lang="en-US" sz="9600" dirty="0"/>
          </a:p>
        </p:txBody>
      </p:sp>
      <p:pic>
        <p:nvPicPr>
          <p:cNvPr id="2053" name="Picture 5" descr="C:\Users\MB\AppData\Local\Microsoft\Windows\Temporary Internet Files\Content.IE5\WC09BXX5\MC900434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14800"/>
            <a:ext cx="1841500" cy="175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28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876" y="1129124"/>
            <a:ext cx="2424364" cy="18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P101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7" t="2721"/>
          <a:stretch>
            <a:fillRect/>
          </a:stretch>
        </p:blipFill>
        <p:spPr bwMode="auto">
          <a:xfrm rot="5400000">
            <a:off x="484108" y="3478292"/>
            <a:ext cx="2362201" cy="21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ooper-coop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2517"/>
            <a:ext cx="1646237" cy="274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10100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6654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Bare root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129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Packaged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75260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Containerized</a:t>
            </a:r>
            <a:endParaRPr lang="en-US" sz="3600" b="1" dirty="0"/>
          </a:p>
        </p:txBody>
      </p:sp>
      <p:pic>
        <p:nvPicPr>
          <p:cNvPr id="11" name="Picture 10" descr="A3-red-blu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12" name="Picture 11" descr="MG logo without backgro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7244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Types of 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1" cy="498316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Hybrid Teas</a:t>
            </a:r>
          </a:p>
          <a:p>
            <a:pPr marL="608945" lvl="1" indent="0">
              <a:buNone/>
            </a:pPr>
            <a:r>
              <a:rPr lang="en-US" sz="3200" i="1" dirty="0" smtClean="0"/>
              <a:t>Most popular; long stem w/ single flower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Floribundas &amp; </a:t>
            </a:r>
            <a:r>
              <a:rPr lang="en-US" sz="3200" b="1" dirty="0" err="1" smtClean="0"/>
              <a:t>polyanthas</a:t>
            </a:r>
            <a:endParaRPr lang="en-US" sz="3200" b="1" dirty="0" smtClean="0"/>
          </a:p>
          <a:p>
            <a:pPr marL="608945" lvl="1" indent="0">
              <a:buNone/>
            </a:pPr>
            <a:r>
              <a:rPr lang="en-US" sz="3200" i="1" dirty="0" smtClean="0"/>
              <a:t>Many blooms per stem, shrub rose</a:t>
            </a:r>
          </a:p>
        </p:txBody>
      </p:sp>
      <p:pic>
        <p:nvPicPr>
          <p:cNvPr id="5" name="Picture 4" descr="A3-red-bl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6" name="Picture 5" descr="MG logo without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19800"/>
            <a:ext cx="6858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2034540" cy="144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12183"/>
            <a:ext cx="2209800" cy="1655217"/>
          </a:xfrm>
          <a:prstGeom prst="rect">
            <a:avLst/>
          </a:prstGeom>
        </p:spPr>
      </p:pic>
      <p:pic>
        <p:nvPicPr>
          <p:cNvPr id="9" name="Picture 9" descr="polyanth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75" y="4212182"/>
            <a:ext cx="2271050" cy="1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1752600" y="586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Polyantha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6224" y="589099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Floribunda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93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2143"/>
            <a:ext cx="8229601" cy="574516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Grandifloras</a:t>
            </a:r>
            <a:r>
              <a:rPr lang="en-US" sz="3200" b="1" dirty="0" smtClean="0"/>
              <a:t> - </a:t>
            </a:r>
            <a:r>
              <a:rPr lang="en-US" sz="2400" i="1" dirty="0" smtClean="0"/>
              <a:t>Cross </a:t>
            </a:r>
            <a:r>
              <a:rPr lang="en-US" sz="2400" i="1" dirty="0"/>
              <a:t>between hybrid tea and floribunda; masses of large </a:t>
            </a:r>
            <a:r>
              <a:rPr lang="en-US" sz="2400" i="1" dirty="0" smtClean="0"/>
              <a:t>flowers</a:t>
            </a:r>
          </a:p>
          <a:p>
            <a:pPr marL="608945" lvl="1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endParaRPr lang="en-US" sz="3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4" y="1048002"/>
            <a:ext cx="2568670" cy="1801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63923"/>
            <a:ext cx="2423083" cy="157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90" y="4192816"/>
            <a:ext cx="2205987" cy="1750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0"/>
            <a:ext cx="1893570" cy="2272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399" y="3635886"/>
            <a:ext cx="242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Shrub Roses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5941" y="5943598"/>
            <a:ext cx="290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Climbing Roses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0684" y="5603402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Miniature Roses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27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1" cy="12192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/>
              <a:t>Planting Bare-Root Roses</a:t>
            </a:r>
            <a:endParaRPr lang="en-US" sz="4400" b="1" dirty="0"/>
          </a:p>
        </p:txBody>
      </p:sp>
      <p:pic>
        <p:nvPicPr>
          <p:cNvPr id="4" name="Content Placeholder 3" descr="BareRootRose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99052"/>
            <a:ext cx="6225463" cy="4114800"/>
          </a:xfrm>
        </p:spPr>
      </p:pic>
      <p:sp>
        <p:nvSpPr>
          <p:cNvPr id="5" name="TextBox 4"/>
          <p:cNvSpPr txBox="1"/>
          <p:nvPr/>
        </p:nvSpPr>
        <p:spPr>
          <a:xfrm>
            <a:off x="5126181" y="2242715"/>
            <a:ext cx="3293920" cy="953974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en-US" sz="1800" dirty="0" smtClean="0"/>
              <a:t>½  cup triple super phosphate</a:t>
            </a:r>
          </a:p>
          <a:p>
            <a:r>
              <a:rPr lang="en-US" sz="1800" dirty="0" smtClean="0"/>
              <a:t>½ cup sulfur</a:t>
            </a:r>
          </a:p>
          <a:p>
            <a:r>
              <a:rPr lang="en-US" sz="1800" dirty="0" smtClean="0"/>
              <a:t>Soil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257800"/>
            <a:ext cx="7416800" cy="1184806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pPr algn="ctr"/>
            <a:r>
              <a:rPr lang="en-US" sz="3700" dirty="0" smtClean="0"/>
              <a:t>Soil</a:t>
            </a:r>
            <a:r>
              <a:rPr lang="en-US" dirty="0" smtClean="0"/>
              <a:t> = </a:t>
            </a:r>
            <a:r>
              <a:rPr lang="en-US" sz="3200" dirty="0" smtClean="0"/>
              <a:t>50% organic matter &amp; </a:t>
            </a:r>
          </a:p>
          <a:p>
            <a:pPr algn="ctr"/>
            <a:r>
              <a:rPr lang="en-US" sz="3200" dirty="0" smtClean="0"/>
              <a:t>50% native soil (e.g. clay)</a:t>
            </a:r>
            <a:endParaRPr lang="en-US" sz="3200" dirty="0"/>
          </a:p>
        </p:txBody>
      </p:sp>
      <p:sp>
        <p:nvSpPr>
          <p:cNvPr id="7" name="Left Brace 6"/>
          <p:cNvSpPr/>
          <p:nvPr/>
        </p:nvSpPr>
        <p:spPr>
          <a:xfrm>
            <a:off x="4470400" y="2171700"/>
            <a:ext cx="711200" cy="10858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121789" tIns="60894" rIns="121789" bIns="60894" rtlCol="0" anchor="ctr"/>
          <a:lstStyle/>
          <a:p>
            <a:pPr algn="ctr"/>
            <a:endParaRPr lang="en-US" b="1" dirty="0"/>
          </a:p>
        </p:txBody>
      </p:sp>
      <p:pic>
        <p:nvPicPr>
          <p:cNvPr id="8" name="Picture 7" descr="A3-red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1" y="5867400"/>
            <a:ext cx="571500" cy="457200"/>
          </a:xfrm>
          <a:prstGeom prst="rect">
            <a:avLst/>
          </a:prstGeom>
        </p:spPr>
      </p:pic>
      <p:pic>
        <p:nvPicPr>
          <p:cNvPr id="9" name="Picture 8" descr="MG logo without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943600"/>
            <a:ext cx="685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1388</Words>
  <Application>Microsoft Office PowerPoint</Application>
  <PresentationFormat>Letter Paper (8.5x11 in)</PresentationFormat>
  <Paragraphs>264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Roses</vt:lpstr>
      <vt:lpstr>Rose - History</vt:lpstr>
      <vt:lpstr>What We Will Cover</vt:lpstr>
      <vt:lpstr>Bare Root Grades</vt:lpstr>
      <vt:lpstr>Rose Selection</vt:lpstr>
      <vt:lpstr>Slide 6</vt:lpstr>
      <vt:lpstr>Types of Roses</vt:lpstr>
      <vt:lpstr>Slide 8</vt:lpstr>
      <vt:lpstr>Planting Bare-Root Roses</vt:lpstr>
      <vt:lpstr>Digging the Hole</vt:lpstr>
      <vt:lpstr>Planting Bare-root </vt:lpstr>
      <vt:lpstr>Planting Container-grown </vt:lpstr>
      <vt:lpstr>When to Plant &amp; Prune –  Yavapai County</vt:lpstr>
      <vt:lpstr>Fertilizers</vt:lpstr>
      <vt:lpstr>Fertilizing Established Roses</vt:lpstr>
      <vt:lpstr>Enjoying Cut Roses</vt:lpstr>
      <vt:lpstr>Cut Flower Preservative</vt:lpstr>
      <vt:lpstr>Problems</vt:lpstr>
      <vt:lpstr>Aphids</vt:lpstr>
      <vt:lpstr>Thrips </vt:lpstr>
      <vt:lpstr>Aphid and Thrips Controls</vt:lpstr>
      <vt:lpstr>Cane Borers</vt:lpstr>
      <vt:lpstr>Spider Mites</vt:lpstr>
      <vt:lpstr>Leaf Cutter Bees</vt:lpstr>
      <vt:lpstr>Powdery Mildew</vt:lpstr>
      <vt:lpstr>Crown Gall</vt:lpstr>
      <vt:lpstr>Mosaic Virus</vt:lpstr>
      <vt:lpstr>Beneficial Insects</vt:lpstr>
      <vt:lpstr>Slide 29</vt:lpstr>
      <vt:lpstr>Iron / Nitrogen Deficiency</vt:lpstr>
      <vt:lpstr>Magnesium Deficiency</vt:lpstr>
      <vt:lpstr>Similar Cane Symptoms</vt:lpstr>
      <vt:lpstr>Slide 33</vt:lpstr>
      <vt:lpstr>Why Prune</vt:lpstr>
      <vt:lpstr>Late Winter Pruning</vt:lpstr>
      <vt:lpstr>Slide 36</vt:lpstr>
      <vt:lpstr>Slide 37</vt:lpstr>
      <vt:lpstr>Slide 38</vt:lpstr>
      <vt:lpstr>Slide 39</vt:lpstr>
      <vt:lpstr>Hybrid Teas</vt:lpstr>
      <vt:lpstr>Slide 41</vt:lpstr>
      <vt:lpstr>Grandiflora</vt:lpstr>
      <vt:lpstr>Floribunda</vt:lpstr>
      <vt:lpstr>Slide 44</vt:lpstr>
      <vt:lpstr>Carpet Roses</vt:lpstr>
      <vt:lpstr>Climbers</vt:lpstr>
      <vt:lpstr>Safety</vt:lpstr>
      <vt:lpstr>More than a symbol of love -</vt:lpstr>
      <vt:lpstr>Slide 49</vt:lpstr>
      <vt:lpstr>Resources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Roses</dc:title>
  <dc:creator>MB</dc:creator>
  <cp:lastModifiedBy>MB</cp:lastModifiedBy>
  <cp:revision>122</cp:revision>
  <cp:lastPrinted>2014-01-20T19:28:23Z</cp:lastPrinted>
  <dcterms:created xsi:type="dcterms:W3CDTF">2010-04-19T22:35:07Z</dcterms:created>
  <dcterms:modified xsi:type="dcterms:W3CDTF">2014-02-06T01:06:49Z</dcterms:modified>
</cp:coreProperties>
</file>