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71" r:id="rId5"/>
    <p:sldId id="259" r:id="rId6"/>
    <p:sldId id="278" r:id="rId7"/>
    <p:sldId id="277" r:id="rId8"/>
    <p:sldId id="262" r:id="rId9"/>
    <p:sldId id="276" r:id="rId10"/>
    <p:sldId id="260" r:id="rId11"/>
    <p:sldId id="264" r:id="rId12"/>
    <p:sldId id="263" r:id="rId13"/>
    <p:sldId id="265" r:id="rId14"/>
    <p:sldId id="266" r:id="rId15"/>
    <p:sldId id="279" r:id="rId16"/>
    <p:sldId id="280" r:id="rId17"/>
    <p:sldId id="281" r:id="rId18"/>
    <p:sldId id="267" r:id="rId19"/>
    <p:sldId id="268" r:id="rId20"/>
    <p:sldId id="283" r:id="rId21"/>
    <p:sldId id="282" r:id="rId22"/>
    <p:sldId id="269" r:id="rId23"/>
    <p:sldId id="284" r:id="rId24"/>
    <p:sldId id="285" r:id="rId25"/>
    <p:sldId id="270" r:id="rId26"/>
    <p:sldId id="273" r:id="rId27"/>
    <p:sldId id="291" r:id="rId28"/>
    <p:sldId id="290" r:id="rId29"/>
    <p:sldId id="296" r:id="rId30"/>
    <p:sldId id="299" r:id="rId31"/>
    <p:sldId id="293" r:id="rId32"/>
    <p:sldId id="294" r:id="rId33"/>
    <p:sldId id="295" r:id="rId34"/>
    <p:sldId id="288" r:id="rId35"/>
    <p:sldId id="287" r:id="rId36"/>
    <p:sldId id="300" r:id="rId37"/>
    <p:sldId id="301" r:id="rId38"/>
    <p:sldId id="309" r:id="rId39"/>
    <p:sldId id="316" r:id="rId40"/>
    <p:sldId id="304" r:id="rId41"/>
    <p:sldId id="302" r:id="rId42"/>
    <p:sldId id="274" r:id="rId43"/>
    <p:sldId id="286" r:id="rId44"/>
    <p:sldId id="303" r:id="rId45"/>
    <p:sldId id="305" r:id="rId46"/>
    <p:sldId id="292" r:id="rId47"/>
    <p:sldId id="306" r:id="rId48"/>
    <p:sldId id="313" r:id="rId49"/>
    <p:sldId id="312" r:id="rId50"/>
    <p:sldId id="310" r:id="rId51"/>
    <p:sldId id="311" r:id="rId52"/>
    <p:sldId id="307" r:id="rId53"/>
    <p:sldId id="308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5F5F5F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27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28"/>
    </p:cViewPr>
  </p:sorterViewPr>
  <p:notesViewPr>
    <p:cSldViewPr>
      <p:cViewPr varScale="1">
        <p:scale>
          <a:sx n="61" d="100"/>
          <a:sy n="61" d="100"/>
        </p:scale>
        <p:origin x="-1698" y="-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47" name="Group 75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4343" name="Group 71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54275" name="Rectangle 3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6" name="Rectangle 4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7" name="Rectangle 5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8" name="Rectangle 6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79" name="Rectangle 7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0" name="Rectangle 8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1" name="Rectangle 9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2" name="Rectangle 10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3" name="Rectangle 11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4" name="Rectangle 12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5" name="Rectangle 13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6" name="Rectangle 14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7" name="Rectangle 15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8" name="Rectangle 16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89" name="Rectangle 17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0" name="Rectangle 18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1" name="Rectangle 19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2" name="Rectangle 20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3" name="Rectangle 21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4" name="Rectangle 22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5" name="Rectangle 23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6" name="Rectangle 24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7" name="Rectangle 25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8" name="Rectangle 26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99" name="Rectangle 27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0" name="Rectangle 28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1" name="Rectangle 29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2" name="Rectangle 30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3" name="Rectangle 31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4" name="Rectangle 32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5" name="Rectangle 33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6" name="Rectangle 34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7" name="Rectangle 35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8" name="Rectangle 36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09" name="Rectangle 37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0" name="Rectangle 38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1" name="Rectangle 39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2" name="Rectangle 40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3" name="Rectangle 41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4" name="Rectangle 42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5" name="Rectangle 43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6" name="Rectangle 44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7" name="Rectangle 45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8" name="Rectangle 46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19" name="Rectangle 47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0" name="Rectangle 48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1" name="Rectangle 49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2" name="Rectangle 50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3" name="Rectangle 51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4" name="Rectangle 52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5" name="Rectangle 53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6" name="Rectangle 54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7" name="Rectangle 55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8" name="Rectangle 56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29" name="Rectangle 57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0" name="Rectangle 58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1" name="Rectangle 59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2" name="Rectangle 60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3" name="Rectangle 61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34" name="Rectangle 62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4335" name="Rectangle 63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36" name="Rectangle 6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37" name="Rectangle 65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34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434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434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2F2BC7-D643-42FC-8789-14D7E61B6B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2ED8F-0B77-4061-84AE-3E592D92A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5B4F4-88D6-4F1C-916F-2D5788260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8A790-28B4-4E53-B46D-346A10076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FC52F-3E2F-4EDD-84C3-4CE1F0D6FE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236E-B554-4631-BEED-7AE6611766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A707C-697C-4B1C-87E8-FD7F0F721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98F62-BD1D-4E2F-8258-E8B39002E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72B8C-DE75-4112-9156-736BD9965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CD6FF-8EBA-47AD-A21C-07A9720FD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23AD6-558D-4570-8CEF-21AAB0CA3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19" name="Group 71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53251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2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3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4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5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6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7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9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0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1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2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3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4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5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7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69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0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1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2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3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4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5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6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7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8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79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0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1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2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3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4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5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7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9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1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3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4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5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6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7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8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9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0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1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2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3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4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5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6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7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8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09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0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1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12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13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314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31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331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BC52BC-979E-40B0-9BEB-9706EBAE31F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3320" name="Picture 72" descr="a_small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6172200"/>
            <a:ext cx="571500" cy="4794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cometobuy.com/directgardening/photos/8309_l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9463" y="1766888"/>
            <a:ext cx="7678737" cy="762000"/>
          </a:xfrm>
        </p:spPr>
        <p:txBody>
          <a:bodyPr/>
          <a:lstStyle/>
          <a:p>
            <a:r>
              <a:rPr lang="en-US"/>
              <a:t>Plant Propagation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860675"/>
            <a:ext cx="5029200" cy="3114675"/>
          </a:xfrm>
        </p:spPr>
        <p:txBody>
          <a:bodyPr/>
          <a:lstStyle/>
          <a:p>
            <a:r>
              <a:rPr lang="en-US"/>
              <a:t>Jeff Schalau</a:t>
            </a:r>
          </a:p>
          <a:p>
            <a:r>
              <a:rPr lang="en-US" sz="2800"/>
              <a:t>Assoc. Agent, Agriculture &amp; Natural Resources</a:t>
            </a:r>
          </a:p>
          <a:p>
            <a:r>
              <a:rPr lang="en-US" sz="2800"/>
              <a:t>University of Arizona, Cooperative Extension, Yavapai County</a:t>
            </a:r>
          </a:p>
        </p:txBody>
      </p:sp>
      <p:pic>
        <p:nvPicPr>
          <p:cNvPr id="86020" name="Picture 4" descr="a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172200"/>
            <a:ext cx="571500" cy="47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Seed Morphology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3125787" cy="4191000"/>
          </a:xfrm>
        </p:spPr>
        <p:txBody>
          <a:bodyPr/>
          <a:lstStyle/>
          <a:p>
            <a:r>
              <a:rPr lang="en-US"/>
              <a:t>Seed Coat</a:t>
            </a:r>
          </a:p>
          <a:p>
            <a:r>
              <a:rPr lang="en-US"/>
              <a:t>Endosperm</a:t>
            </a:r>
          </a:p>
          <a:p>
            <a:r>
              <a:rPr lang="en-US"/>
              <a:t>Embryo</a:t>
            </a:r>
          </a:p>
        </p:txBody>
      </p:sp>
      <p:pic>
        <p:nvPicPr>
          <p:cNvPr id="90117" name="Picture 5" descr="dicots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28800"/>
            <a:ext cx="4602163" cy="2624138"/>
          </a:xfrm>
          <a:prstGeom prst="rect">
            <a:avLst/>
          </a:prstGeom>
          <a:noFill/>
        </p:spPr>
      </p:pic>
      <p:pic>
        <p:nvPicPr>
          <p:cNvPr id="90118" name="Picture 6" descr="seed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62400"/>
            <a:ext cx="3429000" cy="270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92088"/>
            <a:ext cx="3090862" cy="1431925"/>
          </a:xfrm>
        </p:spPr>
        <p:txBody>
          <a:bodyPr/>
          <a:lstStyle/>
          <a:p>
            <a:r>
              <a:rPr lang="en-US"/>
              <a:t>Creating</a:t>
            </a:r>
            <a:br>
              <a:rPr lang="en-US"/>
            </a:br>
            <a:r>
              <a:rPr lang="en-US"/>
              <a:t>Hybrids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8110537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Remove anthers from the flower of the female parent prior to pollen maturation to prevent self-pollination.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Collect pollen from the male parent.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Transfer the pollen to the stigma of the female parent using a fine brush.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Tag the flower, indicating the date and the cross made (female x male).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Harvest the mature seed.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z="2800"/>
              <a:t>Plant the seed.</a:t>
            </a:r>
          </a:p>
        </p:txBody>
      </p:sp>
      <p:pic>
        <p:nvPicPr>
          <p:cNvPr id="94212" name="Picture 4" descr="ma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3432175" cy="164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Propagation from Seed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Use high quality seed</a:t>
            </a:r>
          </a:p>
          <a:p>
            <a:pPr>
              <a:lnSpc>
                <a:spcPct val="90000"/>
              </a:lnSpc>
            </a:pPr>
            <a:r>
              <a:rPr lang="en-US"/>
              <a:t>Use seed that is adapted to your local conditions</a:t>
            </a:r>
          </a:p>
          <a:p>
            <a:pPr>
              <a:lnSpc>
                <a:spcPct val="90000"/>
              </a:lnSpc>
            </a:pPr>
            <a:r>
              <a:rPr lang="en-US"/>
              <a:t>Check seed purity (weeds, chaff, etc)</a:t>
            </a:r>
          </a:p>
          <a:p>
            <a:pPr>
              <a:lnSpc>
                <a:spcPct val="90000"/>
              </a:lnSpc>
            </a:pPr>
            <a:r>
              <a:rPr lang="en-US"/>
              <a:t>Store in a cool (40oF) dry place</a:t>
            </a:r>
          </a:p>
          <a:p>
            <a:pPr>
              <a:lnSpc>
                <a:spcPct val="90000"/>
              </a:lnSpc>
            </a:pPr>
            <a:r>
              <a:rPr lang="en-US"/>
              <a:t>Seed Saving-know what you are doing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Factors that affect seed germination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Water</a:t>
            </a:r>
          </a:p>
          <a:p>
            <a:r>
              <a:rPr lang="en-US"/>
              <a:t>Oxygen</a:t>
            </a:r>
          </a:p>
          <a:p>
            <a:r>
              <a:rPr lang="en-US"/>
              <a:t>Light</a:t>
            </a:r>
          </a:p>
          <a:p>
            <a:r>
              <a:rPr lang="en-US"/>
              <a:t>Temperature</a:t>
            </a:r>
          </a:p>
          <a:p>
            <a:r>
              <a:rPr lang="en-US"/>
              <a:t>Dormancy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Germination - Water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Seed coat may inhibit imbibition (absorption) of water</a:t>
            </a:r>
          </a:p>
          <a:p>
            <a:pPr>
              <a:lnSpc>
                <a:spcPct val="90000"/>
              </a:lnSpc>
            </a:pPr>
            <a:r>
              <a:rPr lang="en-US"/>
              <a:t>Adequate supply of water is crucial after seed coat has been overcome</a:t>
            </a:r>
          </a:p>
          <a:p>
            <a:pPr>
              <a:lnSpc>
                <a:spcPct val="90000"/>
              </a:lnSpc>
            </a:pPr>
            <a:r>
              <a:rPr lang="en-US"/>
              <a:t>Too little water and the embryo will not grow properly</a:t>
            </a:r>
          </a:p>
          <a:p>
            <a:pPr>
              <a:lnSpc>
                <a:spcPct val="90000"/>
              </a:lnSpc>
            </a:pPr>
            <a:r>
              <a:rPr lang="en-US"/>
              <a:t>Too much water can encourage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Germination - Light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seeds have a light requirement that must be met</a:t>
            </a:r>
          </a:p>
          <a:p>
            <a:r>
              <a:rPr lang="en-US"/>
              <a:t>Others will not germinate if light is present</a:t>
            </a:r>
          </a:p>
          <a:p>
            <a:r>
              <a:rPr lang="en-US"/>
              <a:t>Seed packets should provide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Germination - Oxygen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 live seeds are respiring</a:t>
            </a:r>
          </a:p>
          <a:p>
            <a:r>
              <a:rPr lang="en-US"/>
              <a:t>Dormant seeds have a lower requirement</a:t>
            </a:r>
          </a:p>
          <a:p>
            <a:r>
              <a:rPr lang="en-US"/>
              <a:t>Once a seed starts to germinate, aeration is critical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Germination - Temperature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Some seeds are sensitive to germination temperature</a:t>
            </a:r>
          </a:p>
          <a:p>
            <a:r>
              <a:rPr lang="en-US" sz="2800"/>
              <a:t>It is usually heat that increases germination (i.e. tomatoes, beans)</a:t>
            </a:r>
          </a:p>
          <a:p>
            <a:r>
              <a:rPr lang="en-US" sz="2800"/>
              <a:t>Bottom heat is used in some greenhouse situations</a:t>
            </a:r>
          </a:p>
          <a:p>
            <a:r>
              <a:rPr lang="en-US" sz="2800"/>
              <a:t>In the environment, soil temperature is critical for proper germination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Seed Dormancy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Innate ability of a seed to germinate when conditions are optimum for survival</a:t>
            </a:r>
          </a:p>
          <a:p>
            <a:r>
              <a:rPr lang="en-US"/>
              <a:t>Types</a:t>
            </a:r>
          </a:p>
          <a:p>
            <a:pPr lvl="1"/>
            <a:r>
              <a:rPr lang="en-US"/>
              <a:t>Physical (seed coat)</a:t>
            </a:r>
          </a:p>
          <a:p>
            <a:pPr lvl="1"/>
            <a:r>
              <a:rPr lang="en-US"/>
              <a:t>Physiological/Chemical</a:t>
            </a:r>
          </a:p>
          <a:p>
            <a:pPr lvl="1"/>
            <a:r>
              <a:rPr lang="en-US"/>
              <a:t>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Seed Dormancy - Physical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Seed coat – air/water cannot get in even if temperature is correct</a:t>
            </a:r>
          </a:p>
          <a:p>
            <a:pPr>
              <a:lnSpc>
                <a:spcPct val="90000"/>
              </a:lnSpc>
            </a:pPr>
            <a:r>
              <a:rPr lang="en-US"/>
              <a:t>Can be broken by</a:t>
            </a:r>
          </a:p>
          <a:p>
            <a:pPr lvl="1">
              <a:lnSpc>
                <a:spcPct val="90000"/>
              </a:lnSpc>
            </a:pPr>
            <a:r>
              <a:rPr lang="en-US"/>
              <a:t>Sandpaper</a:t>
            </a:r>
          </a:p>
          <a:p>
            <a:pPr lvl="1">
              <a:lnSpc>
                <a:spcPct val="90000"/>
              </a:lnSpc>
            </a:pPr>
            <a:r>
              <a:rPr lang="en-US"/>
              <a:t>File</a:t>
            </a:r>
          </a:p>
          <a:p>
            <a:pPr lvl="1">
              <a:lnSpc>
                <a:spcPct val="90000"/>
              </a:lnSpc>
            </a:pPr>
            <a:r>
              <a:rPr lang="en-US"/>
              <a:t>Going through an animal’s gut</a:t>
            </a:r>
          </a:p>
          <a:p>
            <a:pPr lvl="1">
              <a:lnSpc>
                <a:spcPct val="90000"/>
              </a:lnSpc>
            </a:pPr>
            <a:r>
              <a:rPr lang="en-US"/>
              <a:t>Soil microorganisms</a:t>
            </a:r>
          </a:p>
          <a:p>
            <a:pPr lvl="1">
              <a:lnSpc>
                <a:spcPct val="90000"/>
              </a:lnSpc>
            </a:pPr>
            <a:r>
              <a:rPr lang="en-US"/>
              <a:t>Fire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What is Plant Propagation?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Increase numbers of a species</a:t>
            </a:r>
          </a:p>
          <a:p>
            <a:r>
              <a:rPr lang="en-US"/>
              <a:t>Perpetuate a species</a:t>
            </a:r>
          </a:p>
          <a:p>
            <a:r>
              <a:rPr lang="en-US"/>
              <a:t>Maintain youthfulness of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Seed Dormancy - Physical</a:t>
            </a:r>
          </a:p>
        </p:txBody>
      </p:sp>
      <p:pic>
        <p:nvPicPr>
          <p:cNvPr id="115716" name="Picture 4" descr="scar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5943600" cy="4183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Seed Dormancy – Physiological/Chemical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Hormones present in the seed prevent ripening or development of the embryo</a:t>
            </a:r>
          </a:p>
          <a:p>
            <a:r>
              <a:rPr lang="en-US"/>
              <a:t>Stratification</a:t>
            </a:r>
          </a:p>
          <a:p>
            <a:pPr lvl="1"/>
            <a:r>
              <a:rPr lang="en-US"/>
              <a:t>Vermiculite</a:t>
            </a:r>
          </a:p>
          <a:p>
            <a:pPr lvl="1"/>
            <a:r>
              <a:rPr lang="en-US"/>
              <a:t>Sand</a:t>
            </a:r>
          </a:p>
          <a:p>
            <a:pPr lvl="1"/>
            <a:r>
              <a:rPr lang="en-US"/>
              <a:t>Paper towel</a:t>
            </a:r>
          </a:p>
        </p:txBody>
      </p:sp>
      <p:pic>
        <p:nvPicPr>
          <p:cNvPr id="114692" name="Picture 4" descr="stratific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0"/>
            <a:ext cx="4511675" cy="342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Starting Seeds - Media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Free of disease, weeds, and insects</a:t>
            </a:r>
          </a:p>
          <a:p>
            <a:r>
              <a:rPr lang="en-US"/>
              <a:t>Homemade mix</a:t>
            </a:r>
          </a:p>
          <a:p>
            <a:pPr lvl="1"/>
            <a:r>
              <a:rPr lang="en-US"/>
              <a:t>1/3 sterile soil</a:t>
            </a:r>
          </a:p>
          <a:p>
            <a:pPr lvl="1"/>
            <a:r>
              <a:rPr lang="en-US"/>
              <a:t>1/3 sand, vermiculite, or perlite</a:t>
            </a:r>
          </a:p>
          <a:p>
            <a:pPr lvl="1"/>
            <a:r>
              <a:rPr lang="en-US"/>
              <a:t>1/3 peat moss</a:t>
            </a:r>
          </a:p>
          <a:p>
            <a:r>
              <a:rPr lang="en-US"/>
              <a:t>Commercial potting soil</a:t>
            </a:r>
          </a:p>
          <a:p>
            <a:r>
              <a:rPr lang="en-US"/>
              <a:t>Do not use untreated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Starting Seeds - Containers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Buy commercial flats and containers from gardening supply companies</a:t>
            </a:r>
          </a:p>
        </p:txBody>
      </p:sp>
      <p:pic>
        <p:nvPicPr>
          <p:cNvPr id="116740" name="Picture 4" descr="seedtra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048000"/>
            <a:ext cx="1738313" cy="3562350"/>
          </a:xfrm>
          <a:prstGeom prst="rect">
            <a:avLst/>
          </a:prstGeom>
          <a:noFill/>
        </p:spPr>
      </p:pic>
      <p:pic>
        <p:nvPicPr>
          <p:cNvPr id="116742" name="Picture 6" descr="seedtray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3429000" cy="2176463"/>
          </a:xfrm>
          <a:prstGeom prst="rect">
            <a:avLst/>
          </a:prstGeom>
          <a:noFill/>
        </p:spPr>
      </p:pic>
      <p:pic>
        <p:nvPicPr>
          <p:cNvPr id="116745" name="Picture 9" descr="8309_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5438" y="3124200"/>
            <a:ext cx="238442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Starting Seeds - Containers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Wood seed trays can be built</a:t>
            </a:r>
          </a:p>
          <a:p>
            <a:r>
              <a:rPr lang="en-US"/>
              <a:t>Used commercial flats and pony packs should be sterilized in a 10% bleach solution</a:t>
            </a:r>
          </a:p>
          <a:p>
            <a:r>
              <a:rPr lang="en-US"/>
              <a:t>Milk cartons, pie pans, etc can also be used if sterilized and holes are punched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Seeding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Start seeds at proper time</a:t>
            </a:r>
          </a:p>
          <a:p>
            <a:pPr>
              <a:lnSpc>
                <a:spcPct val="90000"/>
              </a:lnSpc>
            </a:pPr>
            <a:r>
              <a:rPr lang="en-US"/>
              <a:t>Plant at the proper depth</a:t>
            </a:r>
          </a:p>
          <a:p>
            <a:pPr>
              <a:lnSpc>
                <a:spcPct val="90000"/>
              </a:lnSpc>
            </a:pPr>
            <a:r>
              <a:rPr lang="en-US"/>
              <a:t>Legumes should be inoculated</a:t>
            </a:r>
          </a:p>
          <a:p>
            <a:pPr>
              <a:lnSpc>
                <a:spcPct val="90000"/>
              </a:lnSpc>
            </a:pPr>
            <a:r>
              <a:rPr lang="en-US"/>
              <a:t>Cover seed with appropriate material: perlite, vermiculite, sand</a:t>
            </a:r>
          </a:p>
          <a:p>
            <a:pPr>
              <a:lnSpc>
                <a:spcPct val="90000"/>
              </a:lnSpc>
            </a:pPr>
            <a:r>
              <a:rPr lang="en-US"/>
              <a:t>Pre-germination is a good way to start tomatoes, peppers, and other plants that need an early start</a:t>
            </a:r>
          </a:p>
        </p:txBody>
      </p:sp>
      <p:pic>
        <p:nvPicPr>
          <p:cNvPr id="100357" name="Picture 5" descr="PI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188" y="228600"/>
            <a:ext cx="2125662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Transplanting Seedlings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Don’t leave seedlings in flat or container too long</a:t>
            </a:r>
          </a:p>
          <a:p>
            <a:r>
              <a:rPr lang="en-US"/>
              <a:t>Allow a “hardening off” period</a:t>
            </a:r>
          </a:p>
          <a:p>
            <a:r>
              <a:rPr lang="en-US"/>
              <a:t>Be gentle with the root systems</a:t>
            </a:r>
          </a:p>
          <a:p>
            <a:r>
              <a:rPr lang="en-US"/>
              <a:t>Give them adequate space</a:t>
            </a:r>
          </a:p>
          <a:p>
            <a:r>
              <a:rPr lang="en-US"/>
              <a:t>Water and fertilize after transplanting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Asexual Propagation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Cuttings</a:t>
            </a:r>
          </a:p>
          <a:p>
            <a:r>
              <a:rPr lang="en-US"/>
              <a:t>Layering</a:t>
            </a:r>
          </a:p>
          <a:p>
            <a:r>
              <a:rPr lang="en-US"/>
              <a:t>Division</a:t>
            </a:r>
          </a:p>
          <a:p>
            <a:r>
              <a:rPr lang="en-US"/>
              <a:t>Grafting</a:t>
            </a:r>
          </a:p>
          <a:p>
            <a:r>
              <a:rPr lang="en-US"/>
              <a:t>Budding</a:t>
            </a:r>
          </a:p>
          <a:p>
            <a:r>
              <a:rPr lang="en-US"/>
              <a:t>Tissue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Cuttings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Stem – most common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Tropicals – anytime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Hardwood – fall or dormant season best</a:t>
            </a:r>
          </a:p>
          <a:p>
            <a:pPr>
              <a:lnSpc>
                <a:spcPct val="90000"/>
              </a:lnSpc>
            </a:pPr>
            <a:r>
              <a:rPr lang="en-US" sz="2800"/>
              <a:t>Others – tip, cane, eye, heel, leaf, root</a:t>
            </a:r>
          </a:p>
          <a:p>
            <a:pPr>
              <a:lnSpc>
                <a:spcPct val="90000"/>
              </a:lnSpc>
            </a:pPr>
            <a:r>
              <a:rPr lang="en-US" sz="2800"/>
              <a:t>Media – appropriate for plant</a:t>
            </a:r>
          </a:p>
          <a:p>
            <a:pPr>
              <a:lnSpc>
                <a:spcPct val="90000"/>
              </a:lnSpc>
            </a:pPr>
            <a:r>
              <a:rPr lang="en-US" sz="2800"/>
              <a:t>Necessary: moist environment, well aerated, and minimal disease</a:t>
            </a:r>
          </a:p>
          <a:p>
            <a:pPr>
              <a:lnSpc>
                <a:spcPct val="90000"/>
              </a:lnSpc>
            </a:pPr>
            <a:r>
              <a:rPr lang="en-US" sz="2800"/>
              <a:t>Success may be increased with rooting hormones/auxins and bottom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bldLvl="2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Cuttings</a:t>
            </a:r>
          </a:p>
        </p:txBody>
      </p:sp>
      <p:pic>
        <p:nvPicPr>
          <p:cNvPr id="130052" name="Picture 4" descr="hardwoodcutt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"/>
            <a:ext cx="2536825" cy="2571750"/>
          </a:xfrm>
          <a:prstGeom prst="rect">
            <a:avLst/>
          </a:prstGeom>
          <a:noFill/>
        </p:spPr>
      </p:pic>
      <p:pic>
        <p:nvPicPr>
          <p:cNvPr id="130053" name="Picture 5" descr="cutting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2393950" cy="3905250"/>
          </a:xfrm>
          <a:prstGeom prst="rect">
            <a:avLst/>
          </a:prstGeom>
          <a:noFill/>
        </p:spPr>
      </p:pic>
      <p:pic>
        <p:nvPicPr>
          <p:cNvPr id="130054" name="Picture 6" descr="leafcut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124200"/>
            <a:ext cx="4876800" cy="3125788"/>
          </a:xfrm>
          <a:prstGeom prst="rect">
            <a:avLst/>
          </a:prstGeom>
          <a:noFill/>
        </p:spPr>
      </p:pic>
      <p:pic>
        <p:nvPicPr>
          <p:cNvPr id="130055" name="Picture 7" descr="softwoodcuttin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57200"/>
            <a:ext cx="2571750" cy="203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Kinds of Propagation (Reproduction)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Sexual</a:t>
            </a:r>
          </a:p>
          <a:p>
            <a:pPr lvl="1"/>
            <a:r>
              <a:rPr lang="en-US"/>
              <a:t>Pollen and egg combine genetic material to create a new, uniquely individual plant</a:t>
            </a:r>
          </a:p>
          <a:p>
            <a:r>
              <a:rPr lang="en-US"/>
              <a:t>Asexual</a:t>
            </a:r>
          </a:p>
          <a:p>
            <a:pPr lvl="1"/>
            <a:r>
              <a:rPr lang="en-US"/>
              <a:t>Cloning a new individual from a part of a single parent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8162925" cy="762000"/>
          </a:xfrm>
        </p:spPr>
        <p:txBody>
          <a:bodyPr/>
          <a:lstStyle/>
          <a:p>
            <a:r>
              <a:rPr lang="en-US"/>
              <a:t>Production Cuttings</a:t>
            </a:r>
          </a:p>
        </p:txBody>
      </p:sp>
      <p:pic>
        <p:nvPicPr>
          <p:cNvPr id="133124" name="Picture 4" descr="woodycutting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54006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Layering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Tip, simple, compound, mound, air</a:t>
            </a:r>
          </a:p>
          <a:p>
            <a:pPr lvl="1"/>
            <a:r>
              <a:rPr lang="en-US"/>
              <a:t>Stem is attached to parent plant while in contact with rooting medium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8162925" cy="762000"/>
          </a:xfrm>
        </p:spPr>
        <p:txBody>
          <a:bodyPr/>
          <a:lstStyle/>
          <a:p>
            <a:r>
              <a:rPr lang="en-US"/>
              <a:t>Layering</a:t>
            </a:r>
          </a:p>
        </p:txBody>
      </p:sp>
      <p:pic>
        <p:nvPicPr>
          <p:cNvPr id="128005" name="Picture 5" descr="lay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57275"/>
            <a:ext cx="7696200" cy="5380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Air Layering</a:t>
            </a:r>
          </a:p>
        </p:txBody>
      </p:sp>
      <p:pic>
        <p:nvPicPr>
          <p:cNvPr id="129029" name="Picture 5" descr="airlaye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760788" cy="6858000"/>
          </a:xfrm>
          <a:prstGeom prst="rect">
            <a:avLst/>
          </a:prstGeom>
          <a:noFill/>
        </p:spPr>
      </p:pic>
      <p:sp>
        <p:nvSpPr>
          <p:cNvPr id="129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3811587" cy="4419600"/>
          </a:xfrm>
          <a:noFill/>
          <a:ln/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Girdle stem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Wrap with sphagnum peat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Wrap with plastic bag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/>
              <a:t>Wrap with foil to exclude 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Separation/Division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Bulbs, Corms, grasses, ferns, palms, bamboo, and others</a:t>
            </a:r>
          </a:p>
          <a:p>
            <a:r>
              <a:rPr lang="en-US"/>
              <a:t>Very easy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Grafting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Cleft Grafting</a:t>
            </a:r>
          </a:p>
          <a:p>
            <a:pPr lvl="1"/>
            <a:r>
              <a:rPr lang="en-US" sz="2400"/>
              <a:t>Make sure wood is correctly polarized</a:t>
            </a:r>
          </a:p>
          <a:p>
            <a:pPr lvl="1"/>
            <a:r>
              <a:rPr lang="en-US" sz="2400"/>
              <a:t>Scion 3/8 to 5/8 inch diameter</a:t>
            </a:r>
          </a:p>
          <a:p>
            <a:pPr lvl="1"/>
            <a:r>
              <a:rPr lang="en-US" sz="2400"/>
              <a:t>Use a sharp wedge to split rootstock</a:t>
            </a:r>
          </a:p>
          <a:p>
            <a:pPr lvl="1"/>
            <a:r>
              <a:rPr lang="en-US" sz="2400"/>
              <a:t>Align cambium layers of scion and rootstock</a:t>
            </a:r>
          </a:p>
          <a:p>
            <a:pPr lvl="1"/>
            <a:r>
              <a:rPr lang="en-US" sz="2400"/>
              <a:t>Cover with grafting wax</a:t>
            </a:r>
          </a:p>
          <a:p>
            <a:r>
              <a:rPr lang="en-US" sz="2800"/>
              <a:t>Whip Graft</a:t>
            </a:r>
          </a:p>
          <a:p>
            <a:pPr lvl="1"/>
            <a:r>
              <a:rPr lang="en-US" sz="2400"/>
              <a:t>Use similar diameters and wrap with string and wax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905000" cy="1431925"/>
          </a:xfrm>
        </p:spPr>
        <p:txBody>
          <a:bodyPr/>
          <a:lstStyle/>
          <a:p>
            <a:r>
              <a:rPr lang="en-US"/>
              <a:t>Cleft Graft</a:t>
            </a:r>
          </a:p>
        </p:txBody>
      </p:sp>
      <p:pic>
        <p:nvPicPr>
          <p:cNvPr id="134148" name="Picture 4" descr="cleftg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52400"/>
            <a:ext cx="5599113" cy="6553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2286000" cy="1431925"/>
          </a:xfrm>
        </p:spPr>
        <p:txBody>
          <a:bodyPr/>
          <a:lstStyle/>
          <a:p>
            <a:r>
              <a:rPr lang="en-US"/>
              <a:t>Whip Graft</a:t>
            </a:r>
          </a:p>
        </p:txBody>
      </p:sp>
      <p:pic>
        <p:nvPicPr>
          <p:cNvPr id="135171" name="Picture 3" descr="whipg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913" y="76200"/>
            <a:ext cx="6543675" cy="6629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Interstock Grafting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3124200" cy="41910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Scion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Interstock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/>
              <a:t>Rootstock</a:t>
            </a:r>
          </a:p>
          <a:p>
            <a:pPr marL="609600" indent="-609600">
              <a:buFont typeface="Wingdings" pitchFamily="2" charset="2"/>
              <a:buAutoNum type="arabicPeriod"/>
            </a:pPr>
            <a:endParaRPr lang="en-US"/>
          </a:p>
        </p:txBody>
      </p:sp>
      <p:pic>
        <p:nvPicPr>
          <p:cNvPr id="144388" name="Picture 4" descr="interstock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81200"/>
            <a:ext cx="5260975" cy="3617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34963"/>
            <a:ext cx="8848725" cy="579437"/>
          </a:xfrm>
        </p:spPr>
        <p:txBody>
          <a:bodyPr/>
          <a:lstStyle/>
          <a:p>
            <a:pPr algn="ctr"/>
            <a:r>
              <a:rPr lang="en-US" sz="3200"/>
              <a:t>Interstock Grafting   Scion=Pippin Apple</a:t>
            </a:r>
          </a:p>
        </p:txBody>
      </p:sp>
      <p:pic>
        <p:nvPicPr>
          <p:cNvPr id="151558" name="Picture 6" descr="inter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0"/>
            <a:ext cx="6096000" cy="5711825"/>
          </a:xfrm>
          <a:prstGeom prst="rect">
            <a:avLst/>
          </a:prstGeom>
          <a:noFill/>
        </p:spPr>
      </p:pic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533400" y="1828800"/>
            <a:ext cx="152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M.9</a:t>
            </a:r>
          </a:p>
          <a:p>
            <a:pPr algn="ctr">
              <a:spcBef>
                <a:spcPct val="50000"/>
              </a:spcBef>
            </a:pPr>
            <a:r>
              <a:rPr lang="en-US"/>
              <a:t>MM.104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533400" y="5257800"/>
            <a:ext cx="152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MM.104</a:t>
            </a:r>
          </a:p>
          <a:p>
            <a:pPr algn="ctr">
              <a:spcBef>
                <a:spcPct val="50000"/>
              </a:spcBef>
            </a:pPr>
            <a:r>
              <a:rPr lang="en-US"/>
              <a:t>MM.104</a:t>
            </a:r>
          </a:p>
        </p:txBody>
      </p: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7467600" y="1600200"/>
            <a:ext cx="152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M.27</a:t>
            </a:r>
          </a:p>
          <a:p>
            <a:pPr algn="ctr">
              <a:spcBef>
                <a:spcPct val="50000"/>
              </a:spcBef>
            </a:pPr>
            <a:r>
              <a:rPr lang="en-US"/>
              <a:t>MM.104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7620000" y="5105400"/>
            <a:ext cx="1524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M.20</a:t>
            </a:r>
          </a:p>
          <a:p>
            <a:pPr algn="ctr">
              <a:spcBef>
                <a:spcPct val="50000"/>
              </a:spcBef>
            </a:pPr>
            <a:r>
              <a:rPr lang="en-US"/>
              <a:t>MM.104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Two Types of Cell Division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Mitosis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One mother cell divides to form two daughter cells that are genetically identical to the mother cell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This is normal plant growth</a:t>
            </a:r>
          </a:p>
          <a:p>
            <a:pPr>
              <a:lnSpc>
                <a:spcPct val="90000"/>
              </a:lnSpc>
            </a:pPr>
            <a:r>
              <a:rPr lang="en-US" sz="2800"/>
              <a:t>Meiosis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One mother cell divides to form gametes (reproductive cells, egg, pollen)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gamete formed is genetically identical to the gametes that combined to form the parent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2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Graft Unions</a:t>
            </a:r>
          </a:p>
        </p:txBody>
      </p:sp>
      <p:pic>
        <p:nvPicPr>
          <p:cNvPr id="139268" name="Picture 4" descr="graftun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8229600" cy="4473575"/>
          </a:xfrm>
          <a:prstGeom prst="rect">
            <a:avLst/>
          </a:prstGeom>
          <a:noFill/>
        </p:spPr>
      </p:pic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2438400" y="2362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Compatible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6324600" y="3657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Incompatible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 autoUpdateAnimBg="0"/>
      <p:bldP spid="139271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Bridge Graft</a:t>
            </a:r>
          </a:p>
        </p:txBody>
      </p:sp>
      <p:pic>
        <p:nvPicPr>
          <p:cNvPr id="137220" name="Picture 4" descr="bridgegra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65532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Inarch Graft</a:t>
            </a:r>
          </a:p>
        </p:txBody>
      </p:sp>
      <p:pic>
        <p:nvPicPr>
          <p:cNvPr id="104452" name="Picture 4" descr="inar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828800"/>
            <a:ext cx="5486400" cy="4884738"/>
          </a:xfrm>
          <a:prstGeom prst="rect">
            <a:avLst/>
          </a:prstGeom>
          <a:noFill/>
        </p:spPr>
      </p:pic>
      <p:sp>
        <p:nvSpPr>
          <p:cNvPr id="1044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3200400" cy="4114800"/>
          </a:xfrm>
          <a:noFill/>
          <a:ln/>
        </p:spPr>
        <p:txBody>
          <a:bodyPr/>
          <a:lstStyle/>
          <a:p>
            <a:r>
              <a:rPr lang="en-US" sz="2800"/>
              <a:t>Seedlings are planted next to a valuable tree and grafted to replace weak rootstock or invigorate the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build="p" bldLvl="2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Budding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Woody plants</a:t>
            </a:r>
          </a:p>
          <a:p>
            <a:r>
              <a:rPr lang="en-US"/>
              <a:t>Using a bud and a small piece of bark from scion</a:t>
            </a:r>
          </a:p>
          <a:p>
            <a:r>
              <a:rPr lang="en-US"/>
              <a:t>Especially useful when scion wood is limited</a:t>
            </a:r>
          </a:p>
          <a:p>
            <a:r>
              <a:rPr lang="en-US"/>
              <a:t>Stronger union that grafting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T Budding</a:t>
            </a:r>
          </a:p>
        </p:txBody>
      </p:sp>
      <p:pic>
        <p:nvPicPr>
          <p:cNvPr id="138244" name="Picture 4" descr="tbud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152400"/>
            <a:ext cx="4816475" cy="6553200"/>
          </a:xfrm>
          <a:prstGeom prst="rect">
            <a:avLst/>
          </a:prstGeom>
          <a:noFill/>
        </p:spPr>
      </p:pic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3201987" cy="4191000"/>
          </a:xfrm>
          <a:noFill/>
          <a:ln/>
        </p:spPr>
        <p:txBody>
          <a:bodyPr/>
          <a:lstStyle/>
          <a:p>
            <a:r>
              <a:rPr lang="en-US"/>
              <a:t>Bark must be “slipping”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T Budding</a:t>
            </a:r>
          </a:p>
        </p:txBody>
      </p:sp>
      <p:pic>
        <p:nvPicPr>
          <p:cNvPr id="140292" name="Picture 4" descr="tb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6934200" cy="478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Culture</a:t>
            </a:r>
            <a:br>
              <a:rPr lang="en-US"/>
            </a:br>
            <a:r>
              <a:rPr lang="en-US"/>
              <a:t>/Micropropagation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desirable plant</a:t>
            </a:r>
          </a:p>
          <a:p>
            <a:r>
              <a:rPr lang="en-US"/>
              <a:t>Sterilize tissue</a:t>
            </a:r>
          </a:p>
          <a:p>
            <a:r>
              <a:rPr lang="en-US"/>
              <a:t>Plant in sterile media/manipulate to root and induce juvenile state</a:t>
            </a:r>
          </a:p>
          <a:p>
            <a:r>
              <a:rPr lang="en-US"/>
              <a:t>Grow in sterile culture and propagate</a:t>
            </a:r>
          </a:p>
          <a:p>
            <a:r>
              <a:rPr lang="en-US"/>
              <a:t>Transfer to nursery containers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Tissue Culture - Sterilize</a:t>
            </a:r>
          </a:p>
        </p:txBody>
      </p:sp>
      <p:pic>
        <p:nvPicPr>
          <p:cNvPr id="141316" name="Picture 4" descr="steriletip"/>
          <p:cNvPicPr>
            <a:picLocks noChangeAspect="1" noChangeArrowheads="1"/>
          </p:cNvPicPr>
          <p:nvPr/>
        </p:nvPicPr>
        <p:blipFill>
          <a:blip r:embed="rId2" cstate="print"/>
          <a:srcRect t="1572"/>
          <a:stretch>
            <a:fillRect/>
          </a:stretch>
        </p:blipFill>
        <p:spPr bwMode="auto">
          <a:xfrm>
            <a:off x="1371600" y="1905000"/>
            <a:ext cx="4846638" cy="477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Culture – </a:t>
            </a:r>
            <a:br>
              <a:rPr lang="en-US"/>
            </a:br>
            <a:r>
              <a:rPr lang="en-US"/>
              <a:t>Plant in Media</a:t>
            </a:r>
          </a:p>
        </p:txBody>
      </p:sp>
      <p:pic>
        <p:nvPicPr>
          <p:cNvPr id="148483" name="Picture 3" descr="InitiationSTI"/>
          <p:cNvPicPr>
            <a:picLocks noChangeAspect="1" noChangeArrowheads="1"/>
          </p:cNvPicPr>
          <p:nvPr/>
        </p:nvPicPr>
        <p:blipFill>
          <a:blip r:embed="rId2" cstate="print"/>
          <a:srcRect t="14285"/>
          <a:stretch>
            <a:fillRect/>
          </a:stretch>
        </p:blipFill>
        <p:spPr bwMode="auto">
          <a:xfrm>
            <a:off x="1143000" y="1938338"/>
            <a:ext cx="5562600" cy="476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Culture –</a:t>
            </a:r>
            <a:br>
              <a:rPr lang="en-US"/>
            </a:br>
            <a:r>
              <a:rPr lang="en-US"/>
              <a:t>Transfer to Jar</a:t>
            </a:r>
          </a:p>
        </p:txBody>
      </p:sp>
      <p:pic>
        <p:nvPicPr>
          <p:cNvPr id="147459" name="Picture 3" descr="StageI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Sexual Reproduction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Meiosis occurs in mother cells in flowers</a:t>
            </a:r>
          </a:p>
          <a:p>
            <a:pPr lvl="1"/>
            <a:r>
              <a:rPr lang="en-US" sz="2400"/>
              <a:t>Chromosome number is cut in half</a:t>
            </a:r>
          </a:p>
          <a:p>
            <a:pPr lvl="1"/>
            <a:r>
              <a:rPr lang="en-US" sz="2400"/>
              <a:t>Random shuffling of genetic material (DNA) occurs</a:t>
            </a:r>
          </a:p>
          <a:p>
            <a:pPr lvl="2"/>
            <a:r>
              <a:rPr lang="en-US" sz="2000"/>
              <a:t>Pollen (male)</a:t>
            </a:r>
          </a:p>
          <a:p>
            <a:pPr lvl="2"/>
            <a:r>
              <a:rPr lang="en-US" sz="2000"/>
              <a:t>Egg (female)</a:t>
            </a:r>
          </a:p>
          <a:p>
            <a:r>
              <a:rPr lang="en-US" sz="2800"/>
              <a:t>Fertilization occurs</a:t>
            </a:r>
          </a:p>
          <a:p>
            <a:pPr lvl="1"/>
            <a:r>
              <a:rPr lang="en-US" sz="2400"/>
              <a:t>Pollen grain lands on stigma and germinates, and deposits its chromosomes, in the egg, a seed is 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bldLvl="2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Culture – Grow Under Lights</a:t>
            </a:r>
          </a:p>
        </p:txBody>
      </p:sp>
      <p:pic>
        <p:nvPicPr>
          <p:cNvPr id="145411" name="Picture 3" descr="Ligh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Culture – Sterile Work Area/Laminar Hood</a:t>
            </a:r>
          </a:p>
        </p:txBody>
      </p:sp>
      <p:pic>
        <p:nvPicPr>
          <p:cNvPr id="146435" name="Picture 3" descr="CuttingH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Culture –</a:t>
            </a:r>
            <a:br>
              <a:rPr lang="en-US"/>
            </a:br>
            <a:r>
              <a:rPr lang="en-US"/>
              <a:t>Outplant to Nursery</a:t>
            </a:r>
          </a:p>
        </p:txBody>
      </p:sp>
      <p:pic>
        <p:nvPicPr>
          <p:cNvPr id="142340" name="Picture 4" descr="Fin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48006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Knowing your goals and an understanding of plant reproduction is critical to plant propagation success</a:t>
            </a:r>
          </a:p>
          <a:p>
            <a:r>
              <a:rPr lang="en-US"/>
              <a:t>Try some new things…and</a:t>
            </a:r>
          </a:p>
          <a:p>
            <a:r>
              <a:rPr lang="en-US"/>
              <a:t>Have fun with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Lilly Flower</a:t>
            </a:r>
          </a:p>
        </p:txBody>
      </p:sp>
      <p:pic>
        <p:nvPicPr>
          <p:cNvPr id="109572" name="Picture 4" descr="Lilyflow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5227638" cy="4735513"/>
          </a:xfrm>
          <a:prstGeom prst="rect">
            <a:avLst/>
          </a:prstGeom>
          <a:noFill/>
        </p:spPr>
      </p:pic>
      <p:pic>
        <p:nvPicPr>
          <p:cNvPr id="109574" name="Picture 6" descr="LilyOV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082675"/>
            <a:ext cx="960438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Pollen Grains</a:t>
            </a:r>
          </a:p>
        </p:txBody>
      </p:sp>
      <p:pic>
        <p:nvPicPr>
          <p:cNvPr id="107524" name="Picture 4" descr="pollengra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689600" cy="4471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Fertilization I</a:t>
            </a:r>
          </a:p>
        </p:txBody>
      </p:sp>
      <p:pic>
        <p:nvPicPr>
          <p:cNvPr id="92164" name="Picture 4" descr="lill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248400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Fertilization II</a:t>
            </a:r>
          </a:p>
        </p:txBody>
      </p:sp>
      <p:pic>
        <p:nvPicPr>
          <p:cNvPr id="106500" name="Picture 4" descr="lill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019800" cy="480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858</TotalTime>
  <Words>1028</Words>
  <Application>Microsoft Office PowerPoint</Application>
  <PresentationFormat>On-screen Show (4:3)</PresentationFormat>
  <Paragraphs>203</Paragraphs>
  <Slides>53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Verdana</vt:lpstr>
      <vt:lpstr>Wingdings</vt:lpstr>
      <vt:lpstr>Bold Stripes</vt:lpstr>
      <vt:lpstr>Plant Propagation</vt:lpstr>
      <vt:lpstr>What is Plant Propagation?</vt:lpstr>
      <vt:lpstr>Two Kinds of Propagation (Reproduction)</vt:lpstr>
      <vt:lpstr>Two Types of Cell Division</vt:lpstr>
      <vt:lpstr>Sexual Reproduction</vt:lpstr>
      <vt:lpstr>Lilly Flower</vt:lpstr>
      <vt:lpstr>Pollen Grains</vt:lpstr>
      <vt:lpstr>Fertilization I</vt:lpstr>
      <vt:lpstr>Fertilization II</vt:lpstr>
      <vt:lpstr>Seed Morphology</vt:lpstr>
      <vt:lpstr>Creating Hybrids</vt:lpstr>
      <vt:lpstr>Propagation from Seed</vt:lpstr>
      <vt:lpstr>Factors that affect seed germination</vt:lpstr>
      <vt:lpstr>Germination - Water</vt:lpstr>
      <vt:lpstr>Germination - Light</vt:lpstr>
      <vt:lpstr>Germination - Oxygen</vt:lpstr>
      <vt:lpstr>Germination - Temperature</vt:lpstr>
      <vt:lpstr>Seed Dormancy</vt:lpstr>
      <vt:lpstr>Seed Dormancy - Physical</vt:lpstr>
      <vt:lpstr>Seed Dormancy - Physical</vt:lpstr>
      <vt:lpstr>Seed Dormancy – Physiological/Chemical</vt:lpstr>
      <vt:lpstr>Starting Seeds - Media</vt:lpstr>
      <vt:lpstr>Starting Seeds - Containers</vt:lpstr>
      <vt:lpstr>Starting Seeds - Containers</vt:lpstr>
      <vt:lpstr>Seeding</vt:lpstr>
      <vt:lpstr>Transplanting Seedlings</vt:lpstr>
      <vt:lpstr>Asexual Propagation</vt:lpstr>
      <vt:lpstr>Cuttings</vt:lpstr>
      <vt:lpstr>Cuttings</vt:lpstr>
      <vt:lpstr>Production Cuttings</vt:lpstr>
      <vt:lpstr>Layering</vt:lpstr>
      <vt:lpstr>Layering</vt:lpstr>
      <vt:lpstr>Air Layering</vt:lpstr>
      <vt:lpstr>Separation/Division</vt:lpstr>
      <vt:lpstr>Grafting</vt:lpstr>
      <vt:lpstr>Cleft Graft</vt:lpstr>
      <vt:lpstr>Whip Graft</vt:lpstr>
      <vt:lpstr>Interstock Grafting</vt:lpstr>
      <vt:lpstr>Interstock Grafting   Scion=Pippin Apple</vt:lpstr>
      <vt:lpstr>Graft Unions</vt:lpstr>
      <vt:lpstr>Bridge Graft</vt:lpstr>
      <vt:lpstr>Inarch Graft</vt:lpstr>
      <vt:lpstr>Budding</vt:lpstr>
      <vt:lpstr>T Budding</vt:lpstr>
      <vt:lpstr>T Budding</vt:lpstr>
      <vt:lpstr>Tissue Culture /Micropropagation</vt:lpstr>
      <vt:lpstr>Tissue Culture - Sterilize</vt:lpstr>
      <vt:lpstr>Tissue Culture –  Plant in Media</vt:lpstr>
      <vt:lpstr>Tissue Culture – Transfer to Jar</vt:lpstr>
      <vt:lpstr>Tissue Culture – Grow Under Lights</vt:lpstr>
      <vt:lpstr>Tissue Culture – Sterile Work Area/Laminar Hood</vt:lpstr>
      <vt:lpstr>Tissue Culture – Outplant to Nursery</vt:lpstr>
      <vt:lpstr>Summary</vt:lpstr>
    </vt:vector>
  </TitlesOfParts>
  <Company>Arizona Cooperative Extension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Propagation</dc:title>
  <dc:creator>Jeff Schalau</dc:creator>
  <cp:lastModifiedBy>MB</cp:lastModifiedBy>
  <cp:revision>34</cp:revision>
  <cp:lastPrinted>1601-01-01T00:00:00Z</cp:lastPrinted>
  <dcterms:created xsi:type="dcterms:W3CDTF">2001-03-05T01:12:56Z</dcterms:created>
  <dcterms:modified xsi:type="dcterms:W3CDTF">2013-02-27T03:17:44Z</dcterms:modified>
</cp:coreProperties>
</file>