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88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89" r:id="rId21"/>
    <p:sldId id="275" r:id="rId22"/>
    <p:sldId id="290" r:id="rId23"/>
    <p:sldId id="276" r:id="rId24"/>
    <p:sldId id="277" r:id="rId25"/>
    <p:sldId id="27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915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915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916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97B713-D9C7-4AAC-B3D4-771893DD1A8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9173" name="Picture 21" descr="logo-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867400"/>
            <a:ext cx="857250" cy="8096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05323-8C1B-4B02-A422-487E9140C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06148-060D-4B61-B803-92F4763A9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491CC-95F4-4856-B43F-86D901123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F6C64-02E5-49BE-8D14-F3D712B74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6074D-3F32-429A-9AB5-0814CD41D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79BB-A30B-49F5-91D6-45023403A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555DB-A8E2-40E6-B356-578A0304C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3DF8C-0D9E-44E6-9795-7AC4ECF99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AE93-1940-4205-A8E1-41246E2C8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04EA5-4B19-457D-A61B-448EB680E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14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B67B86-5955-499B-A26F-42889E5D3C1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8148" name="Picture 20" descr="logo-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5867400"/>
            <a:ext cx="857250" cy="80962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0233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587625" cy="32766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97075"/>
            <a:ext cx="7086600" cy="898525"/>
          </a:xfrm>
        </p:spPr>
        <p:txBody>
          <a:bodyPr/>
          <a:lstStyle/>
          <a:p>
            <a:r>
              <a:rPr lang="en-US" dirty="0"/>
              <a:t>Home Orchard Care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Jeff </a:t>
            </a:r>
            <a:r>
              <a:rPr lang="en-US" sz="2800" dirty="0" err="1"/>
              <a:t>Schalau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Associate Agent, ANR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University of Arizona Cooperative Extension, Yavapai County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052" name="Picture 4" descr="logo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867400"/>
            <a:ext cx="857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Tree Propagation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419600"/>
          </a:xfrm>
        </p:spPr>
        <p:txBody>
          <a:bodyPr/>
          <a:lstStyle/>
          <a:p>
            <a:r>
              <a:rPr lang="en-US" sz="2800"/>
              <a:t>Rootstocks are field-grown from cutting</a:t>
            </a:r>
          </a:p>
          <a:p>
            <a:pPr lvl="1"/>
            <a:r>
              <a:rPr lang="en-US" sz="2400"/>
              <a:t>100+ for fruit trees – 20 for apples</a:t>
            </a:r>
          </a:p>
          <a:p>
            <a:pPr lvl="1"/>
            <a:r>
              <a:rPr lang="en-US" sz="2400"/>
              <a:t>Dwarfing characteristics (semi-dwarf)</a:t>
            </a:r>
          </a:p>
          <a:p>
            <a:pPr lvl="1"/>
            <a:r>
              <a:rPr lang="en-US" sz="2400"/>
              <a:t>Graft compatibility</a:t>
            </a:r>
          </a:p>
          <a:p>
            <a:pPr lvl="1"/>
            <a:r>
              <a:rPr lang="en-US" sz="2400"/>
              <a:t>Disease resistance</a:t>
            </a:r>
          </a:p>
          <a:p>
            <a:pPr lvl="1"/>
            <a:r>
              <a:rPr lang="en-US" sz="2400"/>
              <a:t>Early fruit production (precocity)</a:t>
            </a:r>
          </a:p>
          <a:p>
            <a:r>
              <a:rPr lang="en-US" sz="2800"/>
              <a:t>Interstem material is sometimes used</a:t>
            </a:r>
          </a:p>
          <a:p>
            <a:r>
              <a:rPr lang="en-US" sz="2800"/>
              <a:t>Scion – known variety that is budded on to the rootstock or interstem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Dwarfing Effects of Various Apple Rootstocks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0" y="1981200"/>
          <a:ext cx="9144000" cy="3859213"/>
        </p:xfrm>
        <a:graphic>
          <a:graphicData uri="http://schemas.openxmlformats.org/presentationml/2006/ole">
            <p:oleObj spid="_x0000_s62469" name="Bitmap Image" r:id="rId3" imgW="7628571" imgH="3219899" progId="PBrush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990600"/>
          </a:xfrm>
        </p:spPr>
        <p:txBody>
          <a:bodyPr/>
          <a:lstStyle/>
          <a:p>
            <a:r>
              <a:rPr lang="en-US"/>
              <a:t>Grafting/Budding</a:t>
            </a:r>
          </a:p>
        </p:txBody>
      </p:sp>
      <p:pic>
        <p:nvPicPr>
          <p:cNvPr id="64518" name="Picture 6" descr="7"/>
          <p:cNvPicPr>
            <a:picLocks noChangeAspect="1" noChangeArrowheads="1"/>
          </p:cNvPicPr>
          <p:nvPr/>
        </p:nvPicPr>
        <p:blipFill>
          <a:blip r:embed="rId2" cstate="print"/>
          <a:srcRect r="18614" b="7692"/>
          <a:stretch>
            <a:fillRect/>
          </a:stretch>
        </p:blipFill>
        <p:spPr bwMode="auto">
          <a:xfrm>
            <a:off x="838200" y="3200400"/>
            <a:ext cx="3581400" cy="2971800"/>
          </a:xfrm>
          <a:prstGeom prst="rect">
            <a:avLst/>
          </a:prstGeom>
          <a:noFill/>
        </p:spPr>
      </p:pic>
      <p:pic>
        <p:nvPicPr>
          <p:cNvPr id="64520" name="Picture 8" descr="12"/>
          <p:cNvPicPr>
            <a:picLocks noChangeAspect="1" noChangeArrowheads="1"/>
          </p:cNvPicPr>
          <p:nvPr/>
        </p:nvPicPr>
        <p:blipFill>
          <a:blip r:embed="rId3" cstate="print"/>
          <a:srcRect l="3914" t="40532" b="16864"/>
          <a:stretch>
            <a:fillRect/>
          </a:stretch>
        </p:blipFill>
        <p:spPr bwMode="auto">
          <a:xfrm>
            <a:off x="2947988" y="990600"/>
            <a:ext cx="6196012" cy="1371600"/>
          </a:xfrm>
          <a:prstGeom prst="rect">
            <a:avLst/>
          </a:prstGeom>
          <a:noFill/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219200" y="621665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Bench Grafting M111 to M9 Interstem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800600" y="2286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After wax has been applied</a:t>
            </a:r>
          </a:p>
        </p:txBody>
      </p:sp>
      <p:pic>
        <p:nvPicPr>
          <p:cNvPr id="64526" name="Picture 14" descr="14"/>
          <p:cNvPicPr>
            <a:picLocks noChangeAspect="1" noChangeArrowheads="1"/>
          </p:cNvPicPr>
          <p:nvPr/>
        </p:nvPicPr>
        <p:blipFill>
          <a:blip r:embed="rId4" cstate="print"/>
          <a:srcRect t="11826" b="5186"/>
          <a:stretch>
            <a:fillRect/>
          </a:stretch>
        </p:blipFill>
        <p:spPr bwMode="auto">
          <a:xfrm>
            <a:off x="5181600" y="2743200"/>
            <a:ext cx="2708275" cy="3505200"/>
          </a:xfrm>
          <a:prstGeom prst="rect">
            <a:avLst/>
          </a:prstGeom>
          <a:noFill/>
        </p:spPr>
      </p:pic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334000" y="6324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Planted in the field</a:t>
            </a:r>
          </a:p>
        </p:txBody>
      </p:sp>
      <p:pic>
        <p:nvPicPr>
          <p:cNvPr id="64529" name="Picture 17" descr="Fig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0"/>
            <a:ext cx="2514600" cy="233838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990600"/>
          </a:xfrm>
        </p:spPr>
        <p:txBody>
          <a:bodyPr/>
          <a:lstStyle/>
          <a:p>
            <a:r>
              <a:rPr lang="en-US"/>
              <a:t>Grafting/Budding (cont.)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Bud wood grown to produce scions</a:t>
            </a:r>
          </a:p>
        </p:txBody>
      </p:sp>
      <p:pic>
        <p:nvPicPr>
          <p:cNvPr id="66570" name="Picture 10" descr="18"/>
          <p:cNvPicPr>
            <a:picLocks noChangeAspect="1" noChangeArrowheads="1"/>
          </p:cNvPicPr>
          <p:nvPr/>
        </p:nvPicPr>
        <p:blipFill>
          <a:blip r:embed="rId2" cstate="print"/>
          <a:srcRect l="7648" r="9752" b="5325"/>
          <a:stretch>
            <a:fillRect/>
          </a:stretch>
        </p:blipFill>
        <p:spPr bwMode="auto">
          <a:xfrm>
            <a:off x="228600" y="838200"/>
            <a:ext cx="4114800" cy="3048000"/>
          </a:xfrm>
          <a:prstGeom prst="rect">
            <a:avLst/>
          </a:prstGeom>
          <a:noFill/>
        </p:spPr>
      </p:pic>
      <p:pic>
        <p:nvPicPr>
          <p:cNvPr id="66572" name="Picture 12" descr="35tbu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27777" t="28572" r="18254"/>
          <a:stretch>
            <a:fillRect/>
          </a:stretch>
        </p:blipFill>
        <p:spPr bwMode="auto">
          <a:xfrm>
            <a:off x="228600" y="4343400"/>
            <a:ext cx="1976438" cy="1905000"/>
          </a:xfrm>
          <a:prstGeom prst="rect">
            <a:avLst/>
          </a:prstGeom>
          <a:noFill/>
        </p:spPr>
      </p:pic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09600" y="6248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T-budding mid to late summer</a:t>
            </a:r>
          </a:p>
        </p:txBody>
      </p:sp>
      <p:pic>
        <p:nvPicPr>
          <p:cNvPr id="66575" name="Picture 15" descr="40tbud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 l="18254" t="31578" r="32539" b="2632"/>
          <a:stretch>
            <a:fillRect/>
          </a:stretch>
        </p:blipFill>
        <p:spPr bwMode="auto">
          <a:xfrm>
            <a:off x="2438400" y="4343400"/>
            <a:ext cx="1860550" cy="1905000"/>
          </a:xfrm>
          <a:prstGeom prst="rect">
            <a:avLst/>
          </a:prstGeom>
          <a:noFill/>
        </p:spPr>
      </p:pic>
      <p:pic>
        <p:nvPicPr>
          <p:cNvPr id="66577" name="Picture 17" descr="50tbud"/>
          <p:cNvPicPr>
            <a:picLocks noChangeAspect="1" noChangeArrowheads="1"/>
          </p:cNvPicPr>
          <p:nvPr/>
        </p:nvPicPr>
        <p:blipFill>
          <a:blip r:embed="rId5" cstate="print">
            <a:lum bright="-6000" contrast="24000"/>
          </a:blip>
          <a:srcRect t="2702"/>
          <a:stretch>
            <a:fillRect/>
          </a:stretch>
        </p:blipFill>
        <p:spPr bwMode="auto">
          <a:xfrm>
            <a:off x="4876800" y="838200"/>
            <a:ext cx="3759200" cy="5486400"/>
          </a:xfrm>
          <a:prstGeom prst="rect">
            <a:avLst/>
          </a:prstGeom>
          <a:noFill/>
        </p:spPr>
      </p:pic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953000" y="63246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5 foot tall tree the following season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Selection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Bare root</a:t>
            </a:r>
          </a:p>
          <a:p>
            <a:r>
              <a:rPr lang="en-US"/>
              <a:t>Container</a:t>
            </a:r>
          </a:p>
          <a:p>
            <a:r>
              <a:rPr lang="en-US"/>
              <a:t>Box</a:t>
            </a:r>
          </a:p>
          <a:p>
            <a:r>
              <a:rPr lang="en-US"/>
              <a:t>Ball and Burlap</a:t>
            </a:r>
          </a:p>
        </p:txBody>
      </p:sp>
      <p:pic>
        <p:nvPicPr>
          <p:cNvPr id="70661" name="Picture 5" descr="VWCrab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t="7974" b="22983"/>
          <a:stretch>
            <a:fillRect/>
          </a:stretch>
        </p:blipFill>
        <p:spPr bwMode="auto">
          <a:xfrm>
            <a:off x="4419600" y="1600200"/>
            <a:ext cx="4343400" cy="3995738"/>
          </a:xfrm>
          <a:prstGeom prst="rect">
            <a:avLst/>
          </a:prstGeom>
          <a:noFill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33400" y="5715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Look for young, well-labeled trees with healthy roots and stems. Beware of bargains. The price of the tree will be the smallest expense in the long-run.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Variety Selection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r>
              <a:rPr lang="en-US" sz="2800"/>
              <a:t>Know your climate</a:t>
            </a:r>
          </a:p>
          <a:p>
            <a:pPr lvl="1"/>
            <a:r>
              <a:rPr lang="en-US" sz="2400"/>
              <a:t>Sunset, USDA Plant Hardiness, U of A</a:t>
            </a:r>
          </a:p>
          <a:p>
            <a:r>
              <a:rPr lang="en-US" sz="2800"/>
              <a:t>Chilling Requirement</a:t>
            </a:r>
          </a:p>
          <a:p>
            <a:pPr lvl="1"/>
            <a:r>
              <a:rPr lang="en-US" sz="2400"/>
              <a:t>Accumulation of hours below 45ºF and above 32ºF</a:t>
            </a:r>
          </a:p>
          <a:p>
            <a:pPr lvl="1"/>
            <a:r>
              <a:rPr lang="en-US" sz="2400"/>
              <a:t>Each fruit variety has a corresponding chilling requirement</a:t>
            </a:r>
          </a:p>
          <a:p>
            <a:r>
              <a:rPr lang="en-US" sz="2800"/>
              <a:t>Self fruitful vs. non-self fruitful (requiring cross pollination)</a:t>
            </a:r>
          </a:p>
          <a:p>
            <a:r>
              <a:rPr lang="en-US" sz="2800"/>
              <a:t>Select varieties that bear at different times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62000"/>
          </a:xfrm>
        </p:spPr>
        <p:txBody>
          <a:bodyPr/>
          <a:lstStyle/>
          <a:p>
            <a:r>
              <a:rPr lang="en-US"/>
              <a:t>Arizona’s Climate Zones</a:t>
            </a:r>
          </a:p>
        </p:txBody>
      </p:sp>
      <p:pic>
        <p:nvPicPr>
          <p:cNvPr id="68614" name="Picture 6" descr="azonemap"/>
          <p:cNvPicPr>
            <a:picLocks noChangeAspect="1" noChangeArrowheads="1"/>
          </p:cNvPicPr>
          <p:nvPr/>
        </p:nvPicPr>
        <p:blipFill>
          <a:blip r:embed="rId2" cstate="print"/>
          <a:srcRect t="6046"/>
          <a:stretch>
            <a:fillRect/>
          </a:stretch>
        </p:blipFill>
        <p:spPr bwMode="auto">
          <a:xfrm>
            <a:off x="1066800" y="914400"/>
            <a:ext cx="643890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Chilling Requirements for Yavapai County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Verde Valley (3,000 to 4,500 ft)</a:t>
            </a:r>
          </a:p>
          <a:p>
            <a:pPr lvl="1">
              <a:lnSpc>
                <a:spcPct val="90000"/>
              </a:lnSpc>
            </a:pPr>
            <a:r>
              <a:rPr lang="en-US"/>
              <a:t>600 to 750 chill hours</a:t>
            </a:r>
          </a:p>
          <a:p>
            <a:pPr>
              <a:lnSpc>
                <a:spcPct val="90000"/>
              </a:lnSpc>
            </a:pPr>
            <a:r>
              <a:rPr lang="en-US"/>
              <a:t>Prescott (4,500 to 6,000 ft)</a:t>
            </a:r>
          </a:p>
          <a:p>
            <a:pPr lvl="1">
              <a:lnSpc>
                <a:spcPct val="90000"/>
              </a:lnSpc>
            </a:pPr>
            <a:r>
              <a:rPr lang="en-US"/>
              <a:t>750 to 1,000 chill hours</a:t>
            </a:r>
          </a:p>
          <a:p>
            <a:pPr>
              <a:lnSpc>
                <a:spcPct val="90000"/>
              </a:lnSpc>
            </a:pPr>
            <a:r>
              <a:rPr lang="en-US"/>
              <a:t>These numbers are approximate and some fruit varieties do not have chilling requirements high enough for our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Spacing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Semi-dwarf apples, peaches, apricots, and plums should be about 15-18 ft apart</a:t>
            </a:r>
          </a:p>
          <a:p>
            <a:pPr>
              <a:lnSpc>
                <a:spcPct val="90000"/>
              </a:lnSpc>
            </a:pPr>
            <a:r>
              <a:rPr lang="en-US"/>
              <a:t>High-density planting</a:t>
            </a:r>
          </a:p>
          <a:p>
            <a:pPr>
              <a:lnSpc>
                <a:spcPct val="90000"/>
              </a:lnSpc>
            </a:pPr>
            <a:r>
              <a:rPr lang="en-US"/>
              <a:t>Multi-budded “cocktail” trees</a:t>
            </a:r>
          </a:p>
        </p:txBody>
      </p:sp>
      <p:pic>
        <p:nvPicPr>
          <p:cNvPr id="72709" name="Picture 5" descr="BYOC4Cherry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838200"/>
            <a:ext cx="3424238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14400"/>
          </a:xfrm>
        </p:spPr>
        <p:txBody>
          <a:bodyPr/>
          <a:lstStyle/>
          <a:p>
            <a:r>
              <a:rPr lang="en-US"/>
              <a:t>Planting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543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Prune out damaged roots with clean, sharp tools</a:t>
            </a:r>
          </a:p>
          <a:p>
            <a:pPr>
              <a:lnSpc>
                <a:spcPct val="90000"/>
              </a:lnSpc>
            </a:pPr>
            <a:r>
              <a:rPr lang="en-US" sz="2800"/>
              <a:t>Plant trees in native, non-amended soil during the month of March</a:t>
            </a:r>
          </a:p>
          <a:p>
            <a:pPr>
              <a:lnSpc>
                <a:spcPct val="90000"/>
              </a:lnSpc>
            </a:pPr>
            <a:r>
              <a:rPr lang="en-US" sz="2800"/>
              <a:t>Soak the bare root tree roots in a bucket of water before planting</a:t>
            </a:r>
          </a:p>
          <a:p>
            <a:pPr>
              <a:lnSpc>
                <a:spcPct val="90000"/>
              </a:lnSpc>
            </a:pPr>
            <a:r>
              <a:rPr lang="en-US" sz="2800"/>
              <a:t>Add soil and water incrementally to prevent air pockets</a:t>
            </a:r>
          </a:p>
          <a:p>
            <a:pPr>
              <a:lnSpc>
                <a:spcPct val="90000"/>
              </a:lnSpc>
            </a:pPr>
            <a:r>
              <a:rPr lang="en-US" sz="2800"/>
              <a:t>Plant at same depth as it was grown in the nursery – bud union should 2-3 inches above the soil line</a:t>
            </a:r>
          </a:p>
          <a:p>
            <a:pPr>
              <a:lnSpc>
                <a:spcPct val="90000"/>
              </a:lnSpc>
            </a:pPr>
            <a:r>
              <a:rPr lang="en-US" sz="2800"/>
              <a:t>Some people recommend the graft union face north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postcard28x480"/>
          <p:cNvPicPr>
            <a:picLocks noChangeAspect="1" noChangeArrowheads="1"/>
          </p:cNvPicPr>
          <p:nvPr/>
        </p:nvPicPr>
        <p:blipFill>
          <a:blip r:embed="rId2" cstate="print"/>
          <a:srcRect t="5263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r>
              <a:rPr lang="en-US"/>
              <a:t>This Can Be You!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62000"/>
          </a:xfrm>
        </p:spPr>
        <p:txBody>
          <a:bodyPr/>
          <a:lstStyle/>
          <a:p>
            <a:r>
              <a:rPr lang="en-US" sz="4000"/>
              <a:t>Planting and Initial Pruning</a:t>
            </a:r>
          </a:p>
        </p:txBody>
      </p:sp>
      <p:pic>
        <p:nvPicPr>
          <p:cNvPr id="94213" name="Picture 5" descr="ed_plants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546475" cy="5486400"/>
          </a:xfrm>
          <a:prstGeom prst="rect">
            <a:avLst/>
          </a:prstGeom>
          <a:noFill/>
        </p:spPr>
      </p:pic>
      <p:pic>
        <p:nvPicPr>
          <p:cNvPr id="94214" name="Picture 6" descr="ed_plant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4876800" cy="415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267200"/>
          </a:xfrm>
        </p:spPr>
        <p:txBody>
          <a:bodyPr/>
          <a:lstStyle/>
          <a:p>
            <a:r>
              <a:rPr lang="en-US"/>
              <a:t>Modified Central Leader</a:t>
            </a:r>
          </a:p>
          <a:p>
            <a:pPr lvl="1"/>
            <a:r>
              <a:rPr lang="en-US"/>
              <a:t>Apples and pears</a:t>
            </a:r>
          </a:p>
          <a:p>
            <a:r>
              <a:rPr lang="en-US"/>
              <a:t>Open Center</a:t>
            </a:r>
          </a:p>
          <a:p>
            <a:pPr lvl="1"/>
            <a:r>
              <a:rPr lang="en-US"/>
              <a:t>Stone fruits: peaches, nectarines, plums, apricots, cherries, etc. Some people prunes apples and pears this way too</a:t>
            </a:r>
          </a:p>
        </p:txBody>
      </p:sp>
      <p:pic>
        <p:nvPicPr>
          <p:cNvPr id="75783" name="Picture 7" descr="f6228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1714500" cy="1876425"/>
          </a:xfrm>
          <a:prstGeom prst="rect">
            <a:avLst/>
          </a:prstGeom>
          <a:noFill/>
        </p:spPr>
      </p:pic>
      <p:pic>
        <p:nvPicPr>
          <p:cNvPr id="75785" name="Picture 9" descr="f6228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5908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267200"/>
          </a:xfrm>
        </p:spPr>
        <p:txBody>
          <a:bodyPr/>
          <a:lstStyle/>
          <a:p>
            <a:r>
              <a:rPr lang="en-US"/>
              <a:t>Heading Cut</a:t>
            </a:r>
          </a:p>
          <a:p>
            <a:r>
              <a:rPr lang="en-US"/>
              <a:t>Thinning Cut</a:t>
            </a:r>
          </a:p>
        </p:txBody>
      </p:sp>
      <p:pic>
        <p:nvPicPr>
          <p:cNvPr id="95239" name="Picture 7" descr="fig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"/>
            <a:ext cx="4057650" cy="3473450"/>
          </a:xfrm>
          <a:prstGeom prst="rect">
            <a:avLst/>
          </a:prstGeom>
          <a:noFill/>
        </p:spPr>
      </p:pic>
      <p:pic>
        <p:nvPicPr>
          <p:cNvPr id="95241" name="Picture 9" descr="pg_thinning_cu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43250"/>
            <a:ext cx="4191000" cy="345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Center Pruning</a:t>
            </a:r>
          </a:p>
        </p:txBody>
      </p:sp>
      <p:pic>
        <p:nvPicPr>
          <p:cNvPr id="76806" name="Picture 6" descr="p27-1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2952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Central Leader</a:t>
            </a:r>
          </a:p>
        </p:txBody>
      </p:sp>
      <p:pic>
        <p:nvPicPr>
          <p:cNvPr id="78854" name="Picture 6" descr="p27-2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305800" cy="380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Irrigation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Flood/basin irrigation is probably best, basin should be 2 feet beyond drip line</a:t>
            </a:r>
          </a:p>
          <a:p>
            <a:pPr>
              <a:lnSpc>
                <a:spcPct val="90000"/>
              </a:lnSpc>
            </a:pPr>
            <a:r>
              <a:rPr lang="en-US"/>
              <a:t>Drip irrigation is also effective as long as it adequately designed and function</a:t>
            </a:r>
          </a:p>
          <a:p>
            <a:pPr>
              <a:lnSpc>
                <a:spcPct val="90000"/>
              </a:lnSpc>
            </a:pPr>
            <a:r>
              <a:rPr lang="en-US"/>
              <a:t>Microsprinklers will also do the job</a:t>
            </a:r>
          </a:p>
          <a:p>
            <a:pPr>
              <a:lnSpc>
                <a:spcPct val="90000"/>
              </a:lnSpc>
            </a:pPr>
            <a:r>
              <a:rPr lang="en-US"/>
              <a:t>Apply some water during dry winter periods</a:t>
            </a:r>
          </a:p>
          <a:p>
            <a:pPr>
              <a:lnSpc>
                <a:spcPct val="90000"/>
              </a:lnSpc>
            </a:pPr>
            <a:r>
              <a:rPr lang="en-US"/>
              <a:t>Mulching will prevent evaporation, but can also prevent the soil from warming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Fertilization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Nitrogen is the primary concern (P and K are probably adequate)</a:t>
            </a:r>
          </a:p>
          <a:p>
            <a:r>
              <a:rPr lang="en-US"/>
              <a:t>Pears-0.05 lb N/inch of trunk diameter and up to 0.5 lb N/tree</a:t>
            </a:r>
          </a:p>
          <a:p>
            <a:r>
              <a:rPr lang="en-US"/>
              <a:t>Apples and Stone Fruits-0.1 lb N/inch of trunk diameter and up to 1.0 lb N/tree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Fertilizer Calculations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724400"/>
          </a:xfrm>
        </p:spPr>
        <p:txBody>
          <a:bodyPr/>
          <a:lstStyle/>
          <a:p>
            <a:r>
              <a:rPr lang="en-US"/>
              <a:t>Apple with a 7 inch trunk diameter</a:t>
            </a:r>
          </a:p>
          <a:p>
            <a:r>
              <a:rPr lang="en-US"/>
              <a:t>7 inches x 0.1 lb N/inch dia.=0.7 lbs N</a:t>
            </a:r>
          </a:p>
          <a:p>
            <a:r>
              <a:rPr lang="en-US"/>
              <a:t>Using ammonium sulfate (21-0-0)</a:t>
            </a:r>
          </a:p>
          <a:p>
            <a:r>
              <a:rPr lang="en-US"/>
              <a:t>0.7 lbs N x 100 lb fert/21 lb N=       </a:t>
            </a:r>
            <a:r>
              <a:rPr lang="en-US" b="1"/>
              <a:t>3.3 lb ammonium sulfate/tree</a:t>
            </a:r>
          </a:p>
          <a:p>
            <a:r>
              <a:rPr lang="en-US"/>
              <a:t>It is best to split the application between April and July/August</a:t>
            </a:r>
          </a:p>
          <a:p>
            <a:r>
              <a:rPr lang="en-US"/>
              <a:t>1.7 lb at each time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Thinning Fruit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Thinning improves fruit quality and can increase yields</a:t>
            </a:r>
          </a:p>
          <a:p>
            <a:r>
              <a:rPr lang="en-US"/>
              <a:t>Thin fruit to be about 5 to 8 inches apart and only one fruit per cluster</a:t>
            </a:r>
          </a:p>
        </p:txBody>
      </p:sp>
      <p:pic>
        <p:nvPicPr>
          <p:cNvPr id="82949" name="Picture 5" descr="Unthinned, about July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95800"/>
            <a:ext cx="3581400" cy="2097088"/>
          </a:xfrm>
          <a:prstGeom prst="rect">
            <a:avLst/>
          </a:prstGeom>
          <a:noFill/>
        </p:spPr>
      </p:pic>
      <p:pic>
        <p:nvPicPr>
          <p:cNvPr id="82951" name="Picture 7" descr="Thinned, harvest t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00563"/>
            <a:ext cx="3733800" cy="209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Harvesting Fruit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Apples</a:t>
            </a:r>
          </a:p>
          <a:p>
            <a:pPr lvl="1">
              <a:lnSpc>
                <a:spcPct val="90000"/>
              </a:lnSpc>
            </a:pPr>
            <a:r>
              <a:rPr lang="en-US"/>
              <a:t>When normal, unblemished fruit begin to drop</a:t>
            </a:r>
          </a:p>
          <a:p>
            <a:pPr lvl="1">
              <a:lnSpc>
                <a:spcPct val="90000"/>
              </a:lnSpc>
            </a:pPr>
            <a:r>
              <a:rPr lang="en-US"/>
              <a:t>Flesh color at the bottom of the fruit has changed from green to yellow-green</a:t>
            </a:r>
          </a:p>
          <a:p>
            <a:pPr lvl="1">
              <a:lnSpc>
                <a:spcPct val="90000"/>
              </a:lnSpc>
            </a:pPr>
            <a:r>
              <a:rPr lang="en-US"/>
              <a:t>Taste it (the birds will also eat it)</a:t>
            </a:r>
          </a:p>
          <a:p>
            <a:pPr>
              <a:lnSpc>
                <a:spcPct val="90000"/>
              </a:lnSpc>
            </a:pPr>
            <a:r>
              <a:rPr lang="en-US"/>
              <a:t>Apricots</a:t>
            </a:r>
          </a:p>
          <a:p>
            <a:pPr lvl="1">
              <a:lnSpc>
                <a:spcPct val="90000"/>
              </a:lnSpc>
            </a:pPr>
            <a:r>
              <a:rPr lang="en-US"/>
              <a:t>Softens slightly and easily separates from the 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Growing Quality Fruit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Requires planning and long-term commitment</a:t>
            </a:r>
          </a:p>
          <a:p>
            <a:r>
              <a:rPr lang="en-US"/>
              <a:t>Annual cultural practices</a:t>
            </a:r>
          </a:p>
          <a:p>
            <a:pPr lvl="1"/>
            <a:r>
              <a:rPr lang="en-US"/>
              <a:t>Pruning, fertilization, irrigation, weed control, IPM, thinning, harvesting</a:t>
            </a:r>
          </a:p>
          <a:p>
            <a:r>
              <a:rPr lang="en-US"/>
              <a:t>Different fruits have different cultural requirements</a:t>
            </a:r>
          </a:p>
        </p:txBody>
      </p:sp>
      <p:pic>
        <p:nvPicPr>
          <p:cNvPr id="50180" name="Picture 4" descr="FD01101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257800"/>
            <a:ext cx="2322513" cy="145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Harvesting Fruit (cont.)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Cherry</a:t>
            </a:r>
          </a:p>
          <a:p>
            <a:pPr lvl="1">
              <a:lnSpc>
                <a:spcPct val="90000"/>
              </a:lnSpc>
            </a:pPr>
            <a:r>
              <a:rPr lang="en-US"/>
              <a:t>Maximum sized and full-flavored</a:t>
            </a:r>
          </a:p>
          <a:p>
            <a:pPr lvl="1">
              <a:lnSpc>
                <a:spcPct val="90000"/>
              </a:lnSpc>
            </a:pPr>
            <a:r>
              <a:rPr lang="en-US"/>
              <a:t>Will not ripen off the tree</a:t>
            </a:r>
          </a:p>
          <a:p>
            <a:pPr lvl="1">
              <a:lnSpc>
                <a:spcPct val="90000"/>
              </a:lnSpc>
            </a:pPr>
            <a:r>
              <a:rPr lang="en-US"/>
              <a:t>Sweet cherries remain firm when ripe</a:t>
            </a:r>
          </a:p>
          <a:p>
            <a:pPr lvl="1">
              <a:lnSpc>
                <a:spcPct val="90000"/>
              </a:lnSpc>
            </a:pPr>
            <a:r>
              <a:rPr lang="en-US"/>
              <a:t>Sour cherries pull off stem easily</a:t>
            </a:r>
          </a:p>
          <a:p>
            <a:pPr>
              <a:lnSpc>
                <a:spcPct val="90000"/>
              </a:lnSpc>
            </a:pPr>
            <a:r>
              <a:rPr lang="en-US"/>
              <a:t>Peaches/Nectarines</a:t>
            </a:r>
          </a:p>
          <a:p>
            <a:pPr lvl="1">
              <a:lnSpc>
                <a:spcPct val="90000"/>
              </a:lnSpc>
            </a:pPr>
            <a:r>
              <a:rPr lang="en-US"/>
              <a:t>Fruit separates easily from the stems</a:t>
            </a:r>
          </a:p>
          <a:p>
            <a:pPr lvl="1">
              <a:lnSpc>
                <a:spcPct val="90000"/>
              </a:lnSpc>
            </a:pPr>
            <a:r>
              <a:rPr lang="en-US"/>
              <a:t>Will ripen best on the tree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Harvesting Fruit (cont.)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Pear</a:t>
            </a:r>
          </a:p>
          <a:p>
            <a:pPr lvl="1"/>
            <a:r>
              <a:rPr lang="en-US"/>
              <a:t>Should be picked slightly before ripe and will ripen further indoors</a:t>
            </a:r>
          </a:p>
          <a:p>
            <a:pPr lvl="1"/>
            <a:r>
              <a:rPr lang="en-US"/>
              <a:t>Change in fruit color from green to yellow</a:t>
            </a:r>
          </a:p>
          <a:p>
            <a:r>
              <a:rPr lang="en-US"/>
              <a:t>Plums</a:t>
            </a:r>
          </a:p>
          <a:p>
            <a:pPr lvl="1"/>
            <a:r>
              <a:rPr lang="en-US"/>
              <a:t>Sugar increases and color changes</a:t>
            </a:r>
          </a:p>
          <a:p>
            <a:pPr lvl="1"/>
            <a:r>
              <a:rPr lang="en-US"/>
              <a:t>Flesh softens somewhat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Tree IPM-Insects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Codling Moth</a:t>
            </a:r>
          </a:p>
          <a:p>
            <a:r>
              <a:rPr lang="en-US"/>
              <a:t>Peach Tree Borer</a:t>
            </a:r>
          </a:p>
          <a:p>
            <a:r>
              <a:rPr lang="en-US"/>
              <a:t>Aphids</a:t>
            </a:r>
          </a:p>
          <a:p>
            <a:r>
              <a:rPr lang="en-US"/>
              <a:t>Thrips</a:t>
            </a:r>
          </a:p>
          <a:p>
            <a:r>
              <a:rPr lang="en-US"/>
              <a:t>Stink Bugs/Plant Bugs</a:t>
            </a:r>
          </a:p>
          <a:p>
            <a:r>
              <a:rPr lang="en-US"/>
              <a:t>Wooly Apple Aphid</a:t>
            </a:r>
          </a:p>
        </p:txBody>
      </p:sp>
      <p:pic>
        <p:nvPicPr>
          <p:cNvPr id="87047" name="Picture 7" descr="ce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1828800" cy="1219200"/>
          </a:xfrm>
          <a:prstGeom prst="rect">
            <a:avLst/>
          </a:prstGeom>
          <a:noFill/>
        </p:spPr>
      </p:pic>
      <p:pic>
        <p:nvPicPr>
          <p:cNvPr id="87049" name="Picture 9" descr="peachtreebo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0"/>
            <a:ext cx="2266950" cy="1938338"/>
          </a:xfrm>
          <a:prstGeom prst="rect">
            <a:avLst/>
          </a:prstGeom>
          <a:noFill/>
        </p:spPr>
      </p:pic>
      <p:pic>
        <p:nvPicPr>
          <p:cNvPr id="87051" name="Picture 11" descr="og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430338" cy="2057400"/>
          </a:xfrm>
          <a:prstGeom prst="rect">
            <a:avLst/>
          </a:prstGeom>
          <a:noFill/>
        </p:spPr>
      </p:pic>
      <p:pic>
        <p:nvPicPr>
          <p:cNvPr id="87053" name="Picture 13" descr="fi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1781175" cy="130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Tree IPM-Diseases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Crown Gall</a:t>
            </a:r>
          </a:p>
          <a:p>
            <a:r>
              <a:rPr lang="en-US"/>
              <a:t>Fire Blight</a:t>
            </a:r>
          </a:p>
          <a:p>
            <a:r>
              <a:rPr lang="en-US"/>
              <a:t>Texas Root Rot</a:t>
            </a:r>
          </a:p>
          <a:p>
            <a:r>
              <a:rPr lang="en-US"/>
              <a:t>Cytospora Canker</a:t>
            </a:r>
          </a:p>
          <a:p>
            <a:r>
              <a:rPr lang="en-US"/>
              <a:t>Cedar Apple Rust</a:t>
            </a:r>
          </a:p>
        </p:txBody>
      </p:sp>
      <p:pic>
        <p:nvPicPr>
          <p:cNvPr id="90117" name="Picture 5" descr="cg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2533650" cy="1857375"/>
          </a:xfrm>
          <a:prstGeom prst="rect">
            <a:avLst/>
          </a:prstGeom>
          <a:noFill/>
        </p:spPr>
      </p:pic>
      <p:pic>
        <p:nvPicPr>
          <p:cNvPr id="90119" name="Picture 7" descr="fire%20b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657600"/>
            <a:ext cx="1855788" cy="2986088"/>
          </a:xfrm>
          <a:prstGeom prst="rect">
            <a:avLst/>
          </a:prstGeom>
          <a:noFill/>
        </p:spPr>
      </p:pic>
      <p:pic>
        <p:nvPicPr>
          <p:cNvPr id="90121" name="Picture 9" descr="2250024"/>
          <p:cNvPicPr>
            <a:picLocks noChangeAspect="1" noChangeArrowheads="1"/>
          </p:cNvPicPr>
          <p:nvPr/>
        </p:nvPicPr>
        <p:blipFill>
          <a:blip r:embed="rId4" cstate="print"/>
          <a:srcRect t="15384" b="15385"/>
          <a:stretch>
            <a:fillRect/>
          </a:stretch>
        </p:blipFill>
        <p:spPr bwMode="auto">
          <a:xfrm>
            <a:off x="228600" y="4953000"/>
            <a:ext cx="3657600" cy="1687513"/>
          </a:xfrm>
          <a:prstGeom prst="rect">
            <a:avLst/>
          </a:prstGeom>
          <a:noFill/>
        </p:spPr>
      </p:pic>
      <p:pic>
        <p:nvPicPr>
          <p:cNvPr id="90123" name="Picture 11" descr="cedar-apple%20rust%20on%20apple,%20underside%20of%20leaf"/>
          <p:cNvPicPr>
            <a:picLocks noChangeAspect="1" noChangeArrowheads="1"/>
          </p:cNvPicPr>
          <p:nvPr/>
        </p:nvPicPr>
        <p:blipFill>
          <a:blip r:embed="rId5" cstate="print"/>
          <a:srcRect t="12000"/>
          <a:stretch>
            <a:fillRect/>
          </a:stretch>
        </p:blipFill>
        <p:spPr bwMode="auto">
          <a:xfrm>
            <a:off x="4038600" y="4953000"/>
            <a:ext cx="295275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Tree IPM-Vertebrates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Pocket Gophers</a:t>
            </a:r>
          </a:p>
          <a:p>
            <a:r>
              <a:rPr lang="en-US"/>
              <a:t>Deer/Elk</a:t>
            </a:r>
          </a:p>
          <a:p>
            <a:r>
              <a:rPr lang="en-US"/>
              <a:t>Sapsuckers/Woodpeckers</a:t>
            </a:r>
          </a:p>
          <a:p>
            <a:r>
              <a:rPr lang="en-US"/>
              <a:t>Birds</a:t>
            </a:r>
          </a:p>
        </p:txBody>
      </p:sp>
      <p:pic>
        <p:nvPicPr>
          <p:cNvPr id="91146" name="Picture 10" descr="pocket%20gopher%20at%20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3076575" cy="2203450"/>
          </a:xfrm>
          <a:prstGeom prst="rect">
            <a:avLst/>
          </a:prstGeom>
          <a:noFill/>
        </p:spPr>
      </p:pic>
      <p:pic>
        <p:nvPicPr>
          <p:cNvPr id="91148" name="Picture 12" descr="PearDeerDa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743200"/>
            <a:ext cx="1981200" cy="3962400"/>
          </a:xfrm>
          <a:prstGeom prst="rect">
            <a:avLst/>
          </a:prstGeom>
          <a:noFill/>
        </p:spPr>
      </p:pic>
      <p:pic>
        <p:nvPicPr>
          <p:cNvPr id="91150" name="Picture 14" descr="3057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1987550" cy="2981325"/>
          </a:xfrm>
          <a:prstGeom prst="rect">
            <a:avLst/>
          </a:prstGeom>
          <a:noFill/>
        </p:spPr>
      </p:pic>
      <p:pic>
        <p:nvPicPr>
          <p:cNvPr id="91152" name="Picture 16" descr="identiki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648200"/>
            <a:ext cx="17907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Thoughts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Choose appropriate varieties</a:t>
            </a:r>
          </a:p>
          <a:p>
            <a:r>
              <a:rPr lang="en-US"/>
              <a:t>Grow what you enjoy</a:t>
            </a:r>
          </a:p>
          <a:p>
            <a:r>
              <a:rPr lang="en-US"/>
              <a:t>When the trees get old, replace them</a:t>
            </a:r>
          </a:p>
          <a:p>
            <a:r>
              <a:rPr lang="en-US"/>
              <a:t>Keep good records (flavor, productivity, years of crops, etc.)</a:t>
            </a:r>
          </a:p>
          <a:p>
            <a:r>
              <a:rPr lang="en-US"/>
              <a:t>Have Fun!</a:t>
            </a:r>
          </a:p>
        </p:txBody>
      </p:sp>
      <p:pic>
        <p:nvPicPr>
          <p:cNvPr id="92164" name="Picture 4" descr="j0233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75" y="152400"/>
            <a:ext cx="258762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Orchard Road Map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48200"/>
          </a:xfrm>
        </p:spPr>
        <p:txBody>
          <a:bodyPr/>
          <a:lstStyle/>
          <a:p>
            <a:r>
              <a:rPr lang="en-US" sz="2800"/>
              <a:t>Site Selection</a:t>
            </a:r>
          </a:p>
          <a:p>
            <a:r>
              <a:rPr lang="en-US" sz="2800"/>
              <a:t>Fruit Tree Propagation</a:t>
            </a:r>
          </a:p>
          <a:p>
            <a:r>
              <a:rPr lang="en-US" sz="2800"/>
              <a:t>Tree Selection and Spacing</a:t>
            </a:r>
          </a:p>
          <a:p>
            <a:r>
              <a:rPr lang="en-US" sz="2800"/>
              <a:t>Planting</a:t>
            </a:r>
          </a:p>
          <a:p>
            <a:r>
              <a:rPr lang="en-US" sz="2800"/>
              <a:t>Irrigation</a:t>
            </a:r>
          </a:p>
          <a:p>
            <a:r>
              <a:rPr lang="en-US" sz="2800"/>
              <a:t>Pruning</a:t>
            </a:r>
          </a:p>
          <a:p>
            <a:r>
              <a:rPr lang="en-US" sz="2800"/>
              <a:t>Fertilization</a:t>
            </a:r>
          </a:p>
          <a:p>
            <a:r>
              <a:rPr lang="en-US" sz="2800"/>
              <a:t>Thinning</a:t>
            </a:r>
          </a:p>
          <a:p>
            <a:r>
              <a:rPr lang="en-US" sz="2800"/>
              <a:t>Harvest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657600"/>
            <a:ext cx="38100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Selection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Deep, well-drained, productive soils</a:t>
            </a:r>
          </a:p>
          <a:p>
            <a:pPr>
              <a:lnSpc>
                <a:spcPct val="90000"/>
              </a:lnSpc>
            </a:pPr>
            <a:r>
              <a:rPr lang="en-US"/>
              <a:t>Cold air is more dense that warmer air and flows down slope (like water)</a:t>
            </a:r>
          </a:p>
          <a:p>
            <a:pPr>
              <a:lnSpc>
                <a:spcPct val="90000"/>
              </a:lnSpc>
            </a:pPr>
            <a:r>
              <a:rPr lang="en-US"/>
              <a:t>Gentle slopes are preferred</a:t>
            </a:r>
          </a:p>
          <a:p>
            <a:pPr>
              <a:lnSpc>
                <a:spcPct val="90000"/>
              </a:lnSpc>
            </a:pPr>
            <a:r>
              <a:rPr lang="en-US"/>
              <a:t>Avoid “frost pockets” where cold air can become trapped</a:t>
            </a:r>
          </a:p>
          <a:p>
            <a:pPr>
              <a:lnSpc>
                <a:spcPct val="90000"/>
              </a:lnSpc>
            </a:pPr>
            <a:r>
              <a:rPr lang="en-US"/>
              <a:t>There are some inexpensive frost protection techniques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Cold Air Drainage Example</a:t>
            </a: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28600" y="1371600"/>
          <a:ext cx="8686800" cy="5270500"/>
        </p:xfrm>
        <a:graphic>
          <a:graphicData uri="http://schemas.openxmlformats.org/presentationml/2006/ole">
            <p:oleObj spid="_x0000_s53253" name="Bitmap Image" r:id="rId3" imgW="6249272" imgH="3790476" progId="PBrus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Minimizing Frost Damage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appropriate cold hardy varieties</a:t>
            </a:r>
          </a:p>
          <a:p>
            <a:r>
              <a:rPr lang="en-US"/>
              <a:t>Maintain bare ground </a:t>
            </a:r>
          </a:p>
          <a:p>
            <a:r>
              <a:rPr lang="en-US"/>
              <a:t>Overhead irrigation</a:t>
            </a:r>
          </a:p>
          <a:p>
            <a:r>
              <a:rPr lang="en-US"/>
              <a:t>Covering trees to trap heat (PVC frames)</a:t>
            </a:r>
          </a:p>
          <a:p>
            <a:r>
              <a:rPr lang="en-US"/>
              <a:t>Light bulbs/Christmas lights</a:t>
            </a:r>
          </a:p>
          <a:p>
            <a:r>
              <a:rPr lang="en-US"/>
              <a:t>Using anti-transpirants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Peach Orchard</a:t>
            </a:r>
          </a:p>
        </p:txBody>
      </p:sp>
      <p:pic>
        <p:nvPicPr>
          <p:cNvPr id="58374" name="Picture 6" descr="95c5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315200" cy="487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Frost Protection w/Irrigation</a:t>
            </a:r>
          </a:p>
        </p:txBody>
      </p:sp>
      <p:pic>
        <p:nvPicPr>
          <p:cNvPr id="93190" name="Picture 6" descr="113_176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4648200" y="2133600"/>
            <a:ext cx="4286250" cy="4419600"/>
          </a:xfrm>
          <a:prstGeom prst="rect">
            <a:avLst/>
          </a:prstGeom>
          <a:noFill/>
        </p:spPr>
      </p:pic>
      <p:pic>
        <p:nvPicPr>
          <p:cNvPr id="93192" name="Picture 8" descr="113_182"/>
          <p:cNvPicPr>
            <a:picLocks noChangeAspect="1" noChangeArrowheads="1"/>
          </p:cNvPicPr>
          <p:nvPr/>
        </p:nvPicPr>
        <p:blipFill>
          <a:blip r:embed="rId3" cstate="print"/>
          <a:srcRect r="28648"/>
          <a:stretch>
            <a:fillRect/>
          </a:stretch>
        </p:blipFill>
        <p:spPr bwMode="auto">
          <a:xfrm>
            <a:off x="228600" y="2286000"/>
            <a:ext cx="4114800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437</TotalTime>
  <Words>902</Words>
  <Application>Microsoft Office PowerPoint</Application>
  <PresentationFormat>On-screen Show (4:3)</PresentationFormat>
  <Paragraphs>164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Shimmer</vt:lpstr>
      <vt:lpstr>Bitmap Image</vt:lpstr>
      <vt:lpstr>Home Orchard Care </vt:lpstr>
      <vt:lpstr>This Can Be You!</vt:lpstr>
      <vt:lpstr>Growing Quality Fruit</vt:lpstr>
      <vt:lpstr>Home Orchard Road Map</vt:lpstr>
      <vt:lpstr>Site Selection</vt:lpstr>
      <vt:lpstr>Cold Air Drainage Example</vt:lpstr>
      <vt:lpstr>Minimizing Frost Damage</vt:lpstr>
      <vt:lpstr>Peach Orchard</vt:lpstr>
      <vt:lpstr>Frost Protection w/Irrigation</vt:lpstr>
      <vt:lpstr>Fruit Tree Propagation</vt:lpstr>
      <vt:lpstr>Dwarfing Effects of Various Apple Rootstocks</vt:lpstr>
      <vt:lpstr>Grafting/Budding</vt:lpstr>
      <vt:lpstr>Grafting/Budding (cont.)</vt:lpstr>
      <vt:lpstr>Tree Selection</vt:lpstr>
      <vt:lpstr>Variety Selection</vt:lpstr>
      <vt:lpstr>Arizona’s Climate Zones</vt:lpstr>
      <vt:lpstr>Chilling Requirements for Yavapai County</vt:lpstr>
      <vt:lpstr>Tree Spacing</vt:lpstr>
      <vt:lpstr>Planting</vt:lpstr>
      <vt:lpstr>Planting and Initial Pruning</vt:lpstr>
      <vt:lpstr>Pruning</vt:lpstr>
      <vt:lpstr>Pruning</vt:lpstr>
      <vt:lpstr>Open Center Pruning</vt:lpstr>
      <vt:lpstr>Modified Central Leader</vt:lpstr>
      <vt:lpstr>Irrigation</vt:lpstr>
      <vt:lpstr>Fertilization</vt:lpstr>
      <vt:lpstr>Fertilizer Calculations</vt:lpstr>
      <vt:lpstr>Thinning Fruit</vt:lpstr>
      <vt:lpstr>Harvesting Fruit</vt:lpstr>
      <vt:lpstr>Harvesting Fruit (cont.)</vt:lpstr>
      <vt:lpstr>Harvesting Fruit (cont.)</vt:lpstr>
      <vt:lpstr>Fruit Tree IPM-Insects</vt:lpstr>
      <vt:lpstr>Fruit Tree IPM-Diseases</vt:lpstr>
      <vt:lpstr>Fruit Tree IPM-Vertebrates</vt:lpstr>
      <vt:lpstr>Final Thoughts</vt:lpstr>
    </vt:vector>
  </TitlesOfParts>
  <Company>University of Arizona Cooperative Extension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Orchard Care for Master Gardeners</dc:title>
  <dc:creator>Jeff Schalau</dc:creator>
  <cp:lastModifiedBy>MB</cp:lastModifiedBy>
  <cp:revision>17</cp:revision>
  <dcterms:created xsi:type="dcterms:W3CDTF">2005-03-01T16:52:41Z</dcterms:created>
  <dcterms:modified xsi:type="dcterms:W3CDTF">2013-02-27T02:00:37Z</dcterms:modified>
</cp:coreProperties>
</file>