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41"/>
  </p:notesMasterIdLst>
  <p:sldIdLst>
    <p:sldId id="256" r:id="rId3"/>
    <p:sldId id="367" r:id="rId4"/>
    <p:sldId id="285" r:id="rId5"/>
    <p:sldId id="286" r:id="rId6"/>
    <p:sldId id="287" r:id="rId7"/>
    <p:sldId id="288" r:id="rId8"/>
    <p:sldId id="349" r:id="rId9"/>
    <p:sldId id="348" r:id="rId10"/>
    <p:sldId id="350" r:id="rId11"/>
    <p:sldId id="347" r:id="rId12"/>
    <p:sldId id="291" r:id="rId13"/>
    <p:sldId id="345" r:id="rId14"/>
    <p:sldId id="346" r:id="rId15"/>
    <p:sldId id="344" r:id="rId16"/>
    <p:sldId id="294" r:id="rId17"/>
    <p:sldId id="342" r:id="rId18"/>
    <p:sldId id="343" r:id="rId19"/>
    <p:sldId id="362" r:id="rId20"/>
    <p:sldId id="300" r:id="rId21"/>
    <p:sldId id="301" r:id="rId22"/>
    <p:sldId id="302" r:id="rId23"/>
    <p:sldId id="304" r:id="rId24"/>
    <p:sldId id="308" r:id="rId25"/>
    <p:sldId id="330" r:id="rId26"/>
    <p:sldId id="340" r:id="rId27"/>
    <p:sldId id="363" r:id="rId28"/>
    <p:sldId id="366" r:id="rId29"/>
    <p:sldId id="368" r:id="rId30"/>
    <p:sldId id="357" r:id="rId31"/>
    <p:sldId id="358" r:id="rId32"/>
    <p:sldId id="359" r:id="rId33"/>
    <p:sldId id="360" r:id="rId34"/>
    <p:sldId id="361" r:id="rId35"/>
    <p:sldId id="322" r:id="rId36"/>
    <p:sldId id="338" r:id="rId37"/>
    <p:sldId id="310" r:id="rId38"/>
    <p:sldId id="329" r:id="rId39"/>
    <p:sldId id="305" r:id="rId40"/>
  </p:sldIdLst>
  <p:sldSz cx="9144000" cy="6858000" type="screen4x3"/>
  <p:notesSz cx="7315200" cy="9601200"/>
  <p:defaultTextStyle>
    <a:defPPr>
      <a:defRPr lang="en-US"/>
    </a:defPPr>
    <a:lvl1pPr algn="l" rtl="0" fontAlgn="base">
      <a:spcBef>
        <a:spcPct val="0"/>
      </a:spcBef>
      <a:spcAft>
        <a:spcPct val="0"/>
      </a:spcAft>
      <a:defRPr sz="4400" b="1" kern="1200">
        <a:solidFill>
          <a:schemeClr val="tx2"/>
        </a:solidFill>
        <a:latin typeface="Tahoma" pitchFamily="34" charset="0"/>
        <a:ea typeface="+mn-ea"/>
        <a:cs typeface="+mn-cs"/>
      </a:defRPr>
    </a:lvl1pPr>
    <a:lvl2pPr marL="457200" algn="l" rtl="0" fontAlgn="base">
      <a:spcBef>
        <a:spcPct val="0"/>
      </a:spcBef>
      <a:spcAft>
        <a:spcPct val="0"/>
      </a:spcAft>
      <a:defRPr sz="4400" b="1" kern="1200">
        <a:solidFill>
          <a:schemeClr val="tx2"/>
        </a:solidFill>
        <a:latin typeface="Tahoma" pitchFamily="34" charset="0"/>
        <a:ea typeface="+mn-ea"/>
        <a:cs typeface="+mn-cs"/>
      </a:defRPr>
    </a:lvl2pPr>
    <a:lvl3pPr marL="914400" algn="l" rtl="0" fontAlgn="base">
      <a:spcBef>
        <a:spcPct val="0"/>
      </a:spcBef>
      <a:spcAft>
        <a:spcPct val="0"/>
      </a:spcAft>
      <a:defRPr sz="4400" b="1" kern="1200">
        <a:solidFill>
          <a:schemeClr val="tx2"/>
        </a:solidFill>
        <a:latin typeface="Tahoma" pitchFamily="34" charset="0"/>
        <a:ea typeface="+mn-ea"/>
        <a:cs typeface="+mn-cs"/>
      </a:defRPr>
    </a:lvl3pPr>
    <a:lvl4pPr marL="1371600" algn="l" rtl="0" fontAlgn="base">
      <a:spcBef>
        <a:spcPct val="0"/>
      </a:spcBef>
      <a:spcAft>
        <a:spcPct val="0"/>
      </a:spcAft>
      <a:defRPr sz="4400" b="1" kern="1200">
        <a:solidFill>
          <a:schemeClr val="tx2"/>
        </a:solidFill>
        <a:latin typeface="Tahoma" pitchFamily="34" charset="0"/>
        <a:ea typeface="+mn-ea"/>
        <a:cs typeface="+mn-cs"/>
      </a:defRPr>
    </a:lvl4pPr>
    <a:lvl5pPr marL="1828800" algn="l" rtl="0" fontAlgn="base">
      <a:spcBef>
        <a:spcPct val="0"/>
      </a:spcBef>
      <a:spcAft>
        <a:spcPct val="0"/>
      </a:spcAft>
      <a:defRPr sz="4400" b="1" kern="1200">
        <a:solidFill>
          <a:schemeClr val="tx2"/>
        </a:solidFill>
        <a:latin typeface="Tahoma" pitchFamily="34" charset="0"/>
        <a:ea typeface="+mn-ea"/>
        <a:cs typeface="+mn-cs"/>
      </a:defRPr>
    </a:lvl5pPr>
    <a:lvl6pPr marL="2286000" algn="l" defTabSz="914400" rtl="0" eaLnBrk="1" latinLnBrk="0" hangingPunct="1">
      <a:defRPr sz="4400" b="1" kern="1200">
        <a:solidFill>
          <a:schemeClr val="tx2"/>
        </a:solidFill>
        <a:latin typeface="Tahoma" pitchFamily="34" charset="0"/>
        <a:ea typeface="+mn-ea"/>
        <a:cs typeface="+mn-cs"/>
      </a:defRPr>
    </a:lvl6pPr>
    <a:lvl7pPr marL="2743200" algn="l" defTabSz="914400" rtl="0" eaLnBrk="1" latinLnBrk="0" hangingPunct="1">
      <a:defRPr sz="4400" b="1" kern="1200">
        <a:solidFill>
          <a:schemeClr val="tx2"/>
        </a:solidFill>
        <a:latin typeface="Tahoma" pitchFamily="34" charset="0"/>
        <a:ea typeface="+mn-ea"/>
        <a:cs typeface="+mn-cs"/>
      </a:defRPr>
    </a:lvl7pPr>
    <a:lvl8pPr marL="3200400" algn="l" defTabSz="914400" rtl="0" eaLnBrk="1" latinLnBrk="0" hangingPunct="1">
      <a:defRPr sz="4400" b="1" kern="1200">
        <a:solidFill>
          <a:schemeClr val="tx2"/>
        </a:solidFill>
        <a:latin typeface="Tahoma" pitchFamily="34" charset="0"/>
        <a:ea typeface="+mn-ea"/>
        <a:cs typeface="+mn-cs"/>
      </a:defRPr>
    </a:lvl8pPr>
    <a:lvl9pPr marL="3657600" algn="l" defTabSz="914400" rtl="0" eaLnBrk="1" latinLnBrk="0" hangingPunct="1">
      <a:defRPr sz="4400" b="1" kern="1200">
        <a:solidFill>
          <a:schemeClr val="tx2"/>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72" y="-7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426" cy="479733"/>
          </a:xfrm>
          <a:prstGeom prst="rect">
            <a:avLst/>
          </a:prstGeom>
        </p:spPr>
        <p:txBody>
          <a:bodyPr vert="horz" lIns="94531" tIns="47265" rIns="94531" bIns="47265" rtlCol="0"/>
          <a:lstStyle>
            <a:lvl1pPr algn="l">
              <a:defRPr sz="1200"/>
            </a:lvl1pPr>
          </a:lstStyle>
          <a:p>
            <a:endParaRPr lang="en-US" dirty="0"/>
          </a:p>
        </p:txBody>
      </p:sp>
      <p:sp>
        <p:nvSpPr>
          <p:cNvPr id="3" name="Date Placeholder 2"/>
          <p:cNvSpPr>
            <a:spLocks noGrp="1"/>
          </p:cNvSpPr>
          <p:nvPr>
            <p:ph type="dt" idx="1"/>
          </p:nvPr>
        </p:nvSpPr>
        <p:spPr>
          <a:xfrm>
            <a:off x="4144128" y="0"/>
            <a:ext cx="3169425" cy="479733"/>
          </a:xfrm>
          <a:prstGeom prst="rect">
            <a:avLst/>
          </a:prstGeom>
        </p:spPr>
        <p:txBody>
          <a:bodyPr vert="horz" lIns="94531" tIns="47265" rIns="94531" bIns="47265" rtlCol="0"/>
          <a:lstStyle>
            <a:lvl1pPr algn="r">
              <a:defRPr sz="1200"/>
            </a:lvl1pPr>
          </a:lstStyle>
          <a:p>
            <a:fld id="{153B5A56-E984-4846-ADF3-D303D79083FB}" type="datetimeFigureOut">
              <a:rPr lang="en-US" smtClean="0"/>
              <a:t>7/10/2018</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4531" tIns="47265" rIns="94531" bIns="47265" rtlCol="0" anchor="ctr"/>
          <a:lstStyle/>
          <a:p>
            <a:endParaRPr lang="en-US" dirty="0"/>
          </a:p>
        </p:txBody>
      </p:sp>
      <p:sp>
        <p:nvSpPr>
          <p:cNvPr id="5" name="Notes Placeholder 4"/>
          <p:cNvSpPr>
            <a:spLocks noGrp="1"/>
          </p:cNvSpPr>
          <p:nvPr>
            <p:ph type="body" sz="quarter" idx="3"/>
          </p:nvPr>
        </p:nvSpPr>
        <p:spPr>
          <a:xfrm>
            <a:off x="731027" y="4559916"/>
            <a:ext cx="5853148" cy="4320867"/>
          </a:xfrm>
          <a:prstGeom prst="rect">
            <a:avLst/>
          </a:prstGeom>
        </p:spPr>
        <p:txBody>
          <a:bodyPr vert="horz" lIns="94531" tIns="47265" rIns="94531" bIns="472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830"/>
            <a:ext cx="3169426" cy="479733"/>
          </a:xfrm>
          <a:prstGeom prst="rect">
            <a:avLst/>
          </a:prstGeom>
        </p:spPr>
        <p:txBody>
          <a:bodyPr vert="horz" lIns="94531" tIns="47265" rIns="94531" bIns="472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4128" y="9119830"/>
            <a:ext cx="3169425" cy="479733"/>
          </a:xfrm>
          <a:prstGeom prst="rect">
            <a:avLst/>
          </a:prstGeom>
        </p:spPr>
        <p:txBody>
          <a:bodyPr vert="horz" lIns="94531" tIns="47265" rIns="94531" bIns="47265" rtlCol="0" anchor="b"/>
          <a:lstStyle>
            <a:lvl1pPr algn="r">
              <a:defRPr sz="1200"/>
            </a:lvl1pPr>
          </a:lstStyle>
          <a:p>
            <a:fld id="{3ED62717-B693-497C-913A-08C0DA78BB1F}" type="slidenum">
              <a:rPr lang="en-US" smtClean="0"/>
              <a:t>‹#›</a:t>
            </a:fld>
            <a:endParaRPr lang="en-US" dirty="0"/>
          </a:p>
        </p:txBody>
      </p:sp>
    </p:spTree>
    <p:extLst>
      <p:ext uri="{BB962C8B-B14F-4D97-AF65-F5344CB8AC3E}">
        <p14:creationId xmlns:p14="http://schemas.microsoft.com/office/powerpoint/2010/main" val="421669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grpSp>
      </p:grpSp>
      <p:pic>
        <p:nvPicPr>
          <p:cNvPr id="18" name="Picture 21" descr="logo-a"/>
          <p:cNvPicPr>
            <a:picLocks noChangeAspect="1" noChangeArrowheads="1"/>
          </p:cNvPicPr>
          <p:nvPr userDrawn="1"/>
        </p:nvPicPr>
        <p:blipFill>
          <a:blip r:embed="rId2" cstate="print"/>
          <a:srcRect/>
          <a:stretch>
            <a:fillRect/>
          </a:stretch>
        </p:blipFill>
        <p:spPr bwMode="auto">
          <a:xfrm>
            <a:off x="8077200" y="5867400"/>
            <a:ext cx="857250" cy="809625"/>
          </a:xfrm>
          <a:prstGeom prst="rect">
            <a:avLst/>
          </a:prstGeom>
          <a:noFill/>
          <a:ln w="9525">
            <a:noFill/>
            <a:miter lim="800000"/>
            <a:headEnd/>
            <a:tailEnd/>
          </a:ln>
        </p:spPr>
      </p:pic>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9" name="Rectangle 18"/>
          <p:cNvSpPr>
            <a:spLocks noGrp="1" noChangeArrowheads="1"/>
          </p:cNvSpPr>
          <p:nvPr>
            <p:ph type="dt" sz="quarter" idx="10"/>
          </p:nvPr>
        </p:nvSpPr>
        <p:spPr/>
        <p:txBody>
          <a:bodyPr/>
          <a:lstStyle>
            <a:lvl1pPr>
              <a:defRPr/>
            </a:lvl1pPr>
          </a:lstStyle>
          <a:p>
            <a:pPr>
              <a:defRPr/>
            </a:pPr>
            <a:endParaRPr lang="en-US" dirty="0"/>
          </a:p>
        </p:txBody>
      </p:sp>
      <p:sp>
        <p:nvSpPr>
          <p:cNvPr id="20"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dirty="0"/>
          </a:p>
        </p:txBody>
      </p:sp>
      <p:sp>
        <p:nvSpPr>
          <p:cNvPr id="21" name="Rectangle 20"/>
          <p:cNvSpPr>
            <a:spLocks noGrp="1" noChangeArrowheads="1"/>
          </p:cNvSpPr>
          <p:nvPr>
            <p:ph type="sldNum" sz="quarter" idx="12"/>
          </p:nvPr>
        </p:nvSpPr>
        <p:spPr/>
        <p:txBody>
          <a:bodyPr/>
          <a:lstStyle>
            <a:lvl1pPr>
              <a:defRPr/>
            </a:lvl1pPr>
          </a:lstStyle>
          <a:p>
            <a:pPr>
              <a:defRPr/>
            </a:pPr>
            <a:fld id="{5BEFF79D-65AE-441B-8137-AF5EBBD6C2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8F91B0C1-F583-456D-9ECE-1119562B1B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6E1FF221-52ED-4EA8-A2F6-9F7DB4DA306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1" descr="logo-a"/>
          <p:cNvPicPr>
            <a:picLocks noChangeAspect="1" noChangeArrowheads="1"/>
          </p:cNvPicPr>
          <p:nvPr userDrawn="1"/>
        </p:nvPicPr>
        <p:blipFill>
          <a:blip r:embed="rId2" cstate="print"/>
          <a:srcRect/>
          <a:stretch>
            <a:fillRect/>
          </a:stretch>
        </p:blipFill>
        <p:spPr bwMode="auto">
          <a:xfrm>
            <a:off x="8077200" y="5867400"/>
            <a:ext cx="857250" cy="8096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5F875A-8659-44E0-A876-FE434AB5BD3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584388-96EE-45F7-B168-88A25979E9C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0E831A-5B77-491C-B67D-D875A2F4FD0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8FDC37-D6FA-4952-8F5A-A4BBF34F65E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1137E08-2E20-4929-B2F2-159E4BD1C29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5B7F002-53C6-4978-A59A-B6204EE260E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36A0229-2A3F-46CD-99C0-92474115F55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9D7F73-EA82-4EA2-BA15-AA49B3C299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0F725D2D-A4D3-41B1-8A1B-AF594F7B062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FA9D16-5FCC-416C-BACD-F9D8F5AA6F2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797FFF-7404-4107-B737-B848B8D7349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9BFD19-4C9C-4289-9D2F-6976E8F93C1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C13E55CB-A602-4BDE-A64A-68084A1807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533408A4-44FC-4CB0-9F93-176955C61B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9"/>
          <p:cNvSpPr>
            <a:spLocks noGrp="1" noChangeArrowheads="1"/>
          </p:cNvSpPr>
          <p:nvPr>
            <p:ph type="sldNum" sz="quarter" idx="12"/>
          </p:nvPr>
        </p:nvSpPr>
        <p:spPr>
          <a:ln/>
        </p:spPr>
        <p:txBody>
          <a:bodyPr/>
          <a:lstStyle>
            <a:lvl1pPr>
              <a:defRPr/>
            </a:lvl1pPr>
          </a:lstStyle>
          <a:p>
            <a:pPr>
              <a:defRPr/>
            </a:pPr>
            <a:fld id="{518F5332-C6D0-419B-850B-95217246894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957D4BFA-2D74-4E8B-8AFD-D7D1FB4893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9"/>
          <p:cNvSpPr>
            <a:spLocks noGrp="1" noChangeArrowheads="1"/>
          </p:cNvSpPr>
          <p:nvPr>
            <p:ph type="sldNum" sz="quarter" idx="12"/>
          </p:nvPr>
        </p:nvSpPr>
        <p:spPr>
          <a:ln/>
        </p:spPr>
        <p:txBody>
          <a:bodyPr/>
          <a:lstStyle>
            <a:lvl1pPr>
              <a:defRPr/>
            </a:lvl1pPr>
          </a:lstStyle>
          <a:p>
            <a:pPr>
              <a:defRPr/>
            </a:pPr>
            <a:fld id="{C3A535DA-4C31-4CC7-841B-4FD495DCCA8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CB791956-EBCE-4948-A0EA-BB955B8B17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4A1E7D41-D9F9-4472-AD79-97E73ED8246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sp>
          <p:nvSpPr>
            <p:cNvPr id="4813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grpSp>
          <p:nvGrpSpPr>
            <p:cNvPr id="5131" name="Group 5"/>
            <p:cNvGrpSpPr>
              <a:grpSpLocks/>
            </p:cNvGrpSpPr>
            <p:nvPr userDrawn="1"/>
          </p:nvGrpSpPr>
          <p:grpSpPr bwMode="auto">
            <a:xfrm>
              <a:off x="0" y="4"/>
              <a:ext cx="5758" cy="4316"/>
              <a:chOff x="0" y="4"/>
              <a:chExt cx="5758" cy="4316"/>
            </a:xfrm>
          </p:grpSpPr>
          <p:sp>
            <p:nvSpPr>
              <p:cNvPr id="4813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4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4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sp>
            <p:nvSpPr>
              <p:cNvPr id="481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ffectLst>
                    <a:outerShdw blurRad="38100" dist="38100" dir="2700000" algn="tl">
                      <a:srgbClr val="000000">
                        <a:alpha val="43137"/>
                      </a:srgbClr>
                    </a:outerShdw>
                  </a:effectLst>
                </a:endParaRPr>
              </a:p>
            </p:txBody>
          </p:sp>
        </p:grpSp>
      </p:grpSp>
      <p:sp>
        <p:nvSpPr>
          <p:cNvPr id="481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defRPr>
            </a:lvl1pPr>
          </a:lstStyle>
          <a:p>
            <a:pPr>
              <a:defRPr/>
            </a:pPr>
            <a:endParaRPr lang="en-US" dirty="0"/>
          </a:p>
        </p:txBody>
      </p:sp>
      <p:sp>
        <p:nvSpPr>
          <p:cNvPr id="481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defRPr>
            </a:lvl1pPr>
          </a:lstStyle>
          <a:p>
            <a:pPr>
              <a:defRPr/>
            </a:pPr>
            <a:endParaRPr lang="en-US" dirty="0"/>
          </a:p>
        </p:txBody>
      </p:sp>
      <p:sp>
        <p:nvSpPr>
          <p:cNvPr id="481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a:defRPr/>
            </a:pPr>
            <a:fld id="{2E0D0B07-5FF7-4917-8DA5-1E8001B4F1D2}" type="slidenum">
              <a:rPr lang="en-US"/>
              <a:pPr>
                <a:defRPr/>
              </a:pPr>
              <a:t>‹#›</a:t>
            </a:fld>
            <a:endParaRPr lang="en-US" dirty="0"/>
          </a:p>
        </p:txBody>
      </p:sp>
      <p:pic>
        <p:nvPicPr>
          <p:cNvPr id="5128" name="Picture 20" descr="logo-a"/>
          <p:cNvPicPr>
            <a:picLocks noChangeAspect="1" noChangeArrowheads="1"/>
          </p:cNvPicPr>
          <p:nvPr userDrawn="1"/>
        </p:nvPicPr>
        <p:blipFill>
          <a:blip r:embed="rId13" cstate="print"/>
          <a:srcRect/>
          <a:stretch>
            <a:fillRect/>
          </a:stretch>
        </p:blipFill>
        <p:spPr bwMode="auto">
          <a:xfrm>
            <a:off x="8077200" y="5867400"/>
            <a:ext cx="857250" cy="8096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ffectLst>
                  <a:outerShdw blurRad="38100" dist="38100" dir="2700000" algn="tl">
                    <a:srgbClr val="000000">
                      <a:alpha val="43137"/>
                    </a:srgbClr>
                  </a:outerShdw>
                </a:effectLs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38100" dist="38100" dir="2700000" algn="tl">
                    <a:srgbClr val="000000">
                      <a:alpha val="43137"/>
                    </a:srgbClr>
                  </a:outerShdw>
                </a:effectLst>
              </a:defRPr>
            </a:lvl1pPr>
          </a:lstStyle>
          <a:p>
            <a:pPr>
              <a:defRPr/>
            </a:pPr>
            <a:fld id="{392EC2F4-F1FD-4B99-B363-5AFA20B75D55}" type="slidenum">
              <a:rPr lang="en-US"/>
              <a:pPr>
                <a:defRPr/>
              </a:pPr>
              <a:t>‹#›</a:t>
            </a:fld>
            <a:endParaRPr lang="en-US" dirty="0"/>
          </a:p>
        </p:txBody>
      </p:sp>
      <p:pic>
        <p:nvPicPr>
          <p:cNvPr id="6151" name="Picture 20" descr="logo-a"/>
          <p:cNvPicPr>
            <a:picLocks noChangeAspect="1" noChangeArrowheads="1"/>
          </p:cNvPicPr>
          <p:nvPr userDrawn="1"/>
        </p:nvPicPr>
        <p:blipFill>
          <a:blip r:embed="rId13" cstate="print"/>
          <a:srcRect/>
          <a:stretch>
            <a:fillRect/>
          </a:stretch>
        </p:blipFill>
        <p:spPr bwMode="auto">
          <a:xfrm>
            <a:off x="8077200" y="5867400"/>
            <a:ext cx="857250"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media/image14.gif"/><Relationship Id="rId10" Type="http://schemas.openxmlformats.org/officeDocument/2006/relationships/image" Target="../media/image18.png"/><Relationship Id="rId4" Type="http://schemas.openxmlformats.org/officeDocument/2006/relationships/image" Target="../media/image13.gif"/><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66800" y="1676400"/>
            <a:ext cx="7086600" cy="1600200"/>
          </a:xfrm>
        </p:spPr>
        <p:txBody>
          <a:bodyPr/>
          <a:lstStyle/>
          <a:p>
            <a:pPr eaLnBrk="1" hangingPunct="1"/>
            <a:r>
              <a:rPr lang="en-US" dirty="0" smtClean="0"/>
              <a:t>Backyard</a:t>
            </a:r>
            <a:br>
              <a:rPr lang="en-US" dirty="0" smtClean="0"/>
            </a:br>
            <a:r>
              <a:rPr lang="en-US" dirty="0" smtClean="0"/>
              <a:t>Composting</a:t>
            </a:r>
          </a:p>
        </p:txBody>
      </p:sp>
      <p:sp>
        <p:nvSpPr>
          <p:cNvPr id="2051" name="Rectangle 3"/>
          <p:cNvSpPr>
            <a:spLocks noGrp="1" noChangeArrowheads="1"/>
          </p:cNvSpPr>
          <p:nvPr>
            <p:ph type="subTitle" idx="1"/>
          </p:nvPr>
        </p:nvSpPr>
        <p:spPr>
          <a:xfrm>
            <a:off x="1371600" y="3886200"/>
            <a:ext cx="6400800" cy="990600"/>
          </a:xfrm>
        </p:spPr>
        <p:txBody>
          <a:bodyPr rtlCol="0">
            <a:normAutofit/>
          </a:bodyPr>
          <a:lstStyle/>
          <a:p>
            <a:pPr eaLnBrk="1" fontAlgn="auto" hangingPunct="1">
              <a:lnSpc>
                <a:spcPct val="80000"/>
              </a:lnSpc>
              <a:spcAft>
                <a:spcPts val="0"/>
              </a:spcAft>
              <a:buFont typeface="Arial" pitchFamily="34" charset="0"/>
              <a:buNone/>
              <a:defRPr/>
            </a:pPr>
            <a:r>
              <a:rPr lang="en-US" sz="2800" dirty="0" smtClean="0"/>
              <a:t>Granville Garden Club</a:t>
            </a:r>
          </a:p>
          <a:p>
            <a:pPr eaLnBrk="1" fontAlgn="auto" hangingPunct="1">
              <a:lnSpc>
                <a:spcPct val="80000"/>
              </a:lnSpc>
              <a:spcAft>
                <a:spcPts val="0"/>
              </a:spcAft>
              <a:buFont typeface="Arial" pitchFamily="34" charset="0"/>
              <a:buNone/>
              <a:defRPr/>
            </a:pPr>
            <a:r>
              <a:rPr lang="en-US" sz="2800" dirty="0" smtClean="0"/>
              <a:t>7/11/2018</a:t>
            </a:r>
          </a:p>
          <a:p>
            <a:pPr eaLnBrk="1" fontAlgn="auto" hangingPunct="1">
              <a:lnSpc>
                <a:spcPct val="80000"/>
              </a:lnSpc>
              <a:spcAft>
                <a:spcPts val="0"/>
              </a:spcAft>
              <a:buFont typeface="Arial" pitchFamily="34" charset="0"/>
              <a:buNone/>
              <a:defRPr/>
            </a:pPr>
            <a:endParaRPr lang="en-US" sz="2800" dirty="0" smtClean="0"/>
          </a:p>
        </p:txBody>
      </p:sp>
      <p:pic>
        <p:nvPicPr>
          <p:cNvPr id="9220" name="Picture 4" descr="logo-a"/>
          <p:cNvPicPr>
            <a:picLocks noChangeAspect="1" noChangeArrowheads="1"/>
          </p:cNvPicPr>
          <p:nvPr/>
        </p:nvPicPr>
        <p:blipFill>
          <a:blip r:embed="rId2" cstate="print"/>
          <a:srcRect/>
          <a:stretch>
            <a:fillRect/>
          </a:stretch>
        </p:blipFill>
        <p:spPr bwMode="auto">
          <a:xfrm>
            <a:off x="8077200" y="5867400"/>
            <a:ext cx="857250" cy="809625"/>
          </a:xfrm>
          <a:prstGeom prst="rect">
            <a:avLst/>
          </a:prstGeom>
          <a:noFill/>
          <a:ln w="9525">
            <a:noFill/>
            <a:miter lim="800000"/>
            <a:headEnd/>
            <a:tailEnd/>
          </a:ln>
        </p:spPr>
      </p:pic>
      <p:pic>
        <p:nvPicPr>
          <p:cNvPr id="9221" name="Picture 8" descr="bd10667_[1]"/>
          <p:cNvPicPr>
            <a:picLocks noChangeAspect="1" noChangeArrowheads="1"/>
          </p:cNvPicPr>
          <p:nvPr/>
        </p:nvPicPr>
        <p:blipFill>
          <a:blip r:embed="rId3" cstate="print"/>
          <a:srcRect/>
          <a:stretch>
            <a:fillRect/>
          </a:stretch>
        </p:blipFill>
        <p:spPr bwMode="auto">
          <a:xfrm>
            <a:off x="6477000" y="533400"/>
            <a:ext cx="2000250" cy="2482850"/>
          </a:xfrm>
          <a:prstGeom prst="rect">
            <a:avLst/>
          </a:prstGeom>
          <a:noFill/>
          <a:ln w="9525">
            <a:noFill/>
            <a:miter lim="800000"/>
            <a:headEnd/>
            <a:tailEnd/>
          </a:ln>
        </p:spPr>
      </p:pic>
      <p:pic>
        <p:nvPicPr>
          <p:cNvPr id="6" name="Picture 5" descr="MG logo without background.jpg"/>
          <p:cNvPicPr>
            <a:picLocks noChangeAspect="1"/>
          </p:cNvPicPr>
          <p:nvPr/>
        </p:nvPicPr>
        <p:blipFill>
          <a:blip r:embed="rId4" cstate="print"/>
          <a:stretch>
            <a:fillRect/>
          </a:stretch>
        </p:blipFill>
        <p:spPr>
          <a:xfrm>
            <a:off x="533400" y="5410200"/>
            <a:ext cx="1656850" cy="11045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22308"/>
            <a:ext cx="8382000" cy="4721292"/>
          </a:xfrm>
          <a:prstGeom prst="rect">
            <a:avLst/>
          </a:prstGeom>
        </p:spPr>
        <p:txBody>
          <a:bodyPr wrap="square">
            <a:spAutoFit/>
          </a:bodyPr>
          <a:lstStyle/>
          <a:p>
            <a:pPr marL="342900" indent="-342900">
              <a:spcBef>
                <a:spcPct val="20000"/>
              </a:spcBef>
              <a:buFont typeface="Arial" charset="0"/>
              <a:buChar char="•"/>
            </a:pPr>
            <a:r>
              <a:rPr lang="en-US" sz="3200" b="0" dirty="0">
                <a:solidFill>
                  <a:schemeClr val="tx1"/>
                </a:solidFill>
                <a:latin typeface="+mn-lt"/>
              </a:rPr>
              <a:t>Composting materials with a very low C:N ratio of 7:1 would rot very quickly, because they are high in nitrogen, eg. </a:t>
            </a:r>
            <a:r>
              <a:rPr lang="en-US" sz="3200" b="0" dirty="0">
                <a:solidFill>
                  <a:schemeClr val="tx1"/>
                </a:solidFill>
                <a:latin typeface="+mn-lt"/>
              </a:rPr>
              <a:t>fish, this decomposes very </a:t>
            </a:r>
            <a:r>
              <a:rPr lang="en-US" sz="3200" b="0" dirty="0">
                <a:solidFill>
                  <a:schemeClr val="tx1"/>
                </a:solidFill>
                <a:latin typeface="+mn-lt"/>
              </a:rPr>
              <a:t>quickly</a:t>
            </a:r>
          </a:p>
          <a:p>
            <a:pPr marL="342900" indent="-342900">
              <a:spcBef>
                <a:spcPct val="20000"/>
              </a:spcBef>
              <a:buFont typeface="Arial" charset="0"/>
              <a:buChar char="•"/>
            </a:pPr>
            <a:endParaRPr lang="en-US" sz="3200" b="0" dirty="0">
              <a:solidFill>
                <a:schemeClr val="tx1"/>
              </a:solidFill>
              <a:latin typeface="+mn-lt"/>
            </a:endParaRPr>
          </a:p>
          <a:p>
            <a:pPr marL="342900" indent="-342900">
              <a:spcBef>
                <a:spcPct val="20000"/>
              </a:spcBef>
              <a:buFont typeface="Arial" charset="0"/>
              <a:buChar char="•"/>
            </a:pPr>
            <a:r>
              <a:rPr lang="en-US" sz="3200" b="0" dirty="0">
                <a:solidFill>
                  <a:schemeClr val="tx1"/>
                </a:solidFill>
                <a:latin typeface="+mn-lt"/>
              </a:rPr>
              <a:t>Composting materials with a very high C:N ratio of 500:1 would take a long time to decompose, because they are low in nitrogen, and need to be broken up, eg. </a:t>
            </a:r>
            <a:r>
              <a:rPr lang="en-US" sz="3200" b="0" dirty="0">
                <a:solidFill>
                  <a:schemeClr val="tx1"/>
                </a:solidFill>
                <a:latin typeface="+mn-lt"/>
              </a:rPr>
              <a:t>tree branches</a:t>
            </a:r>
          </a:p>
        </p:txBody>
      </p:sp>
      <p:pic>
        <p:nvPicPr>
          <p:cNvPr id="3" name="Picture 2"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
        <p:nvSpPr>
          <p:cNvPr id="4"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0" dirty="0" smtClean="0"/>
              <a:t>Impact of Low &amp; High C:N Ration</a:t>
            </a:r>
            <a:endParaRPr lang="en-US" b="0" dirty="0"/>
          </a:p>
        </p:txBody>
      </p:sp>
    </p:spTree>
    <p:extLst>
      <p:ext uri="{BB962C8B-B14F-4D97-AF65-F5344CB8AC3E}">
        <p14:creationId xmlns:p14="http://schemas.microsoft.com/office/powerpoint/2010/main" val="367261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dirty="0" smtClean="0"/>
              <a:t>C:N Ratios of Some Materials</a:t>
            </a:r>
          </a:p>
        </p:txBody>
      </p:sp>
      <p:graphicFrame>
        <p:nvGraphicFramePr>
          <p:cNvPr id="103487" name="Group 63"/>
          <p:cNvGraphicFramePr>
            <a:graphicFrameLocks noGrp="1"/>
          </p:cNvGraphicFramePr>
          <p:nvPr>
            <p:extLst>
              <p:ext uri="{D42A27DB-BD31-4B8C-83A1-F6EECF244321}">
                <p14:modId xmlns:p14="http://schemas.microsoft.com/office/powerpoint/2010/main" val="1369234259"/>
              </p:ext>
            </p:extLst>
          </p:nvPr>
        </p:nvGraphicFramePr>
        <p:xfrm>
          <a:off x="1600200" y="1142997"/>
          <a:ext cx="5867400" cy="4800603"/>
        </p:xfrm>
        <a:graphic>
          <a:graphicData uri="http://schemas.openxmlformats.org/drawingml/2006/table">
            <a:tbl>
              <a:tblPr/>
              <a:tblGrid>
                <a:gridCol w="4233863"/>
                <a:gridCol w="1633537"/>
              </a:tblGrid>
              <a:tr h="53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Food wastes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Sawdust, wood, paper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400:1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Straw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80:1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Grass clippings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Leaves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50:1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Fruit wastes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Rotted manures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20:1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Cornstalks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60:1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Alfalfa hay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12:1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3"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sp>
        <p:nvSpPr>
          <p:cNvPr id="4" name="Rectangle 2"/>
          <p:cNvSpPr txBox="1">
            <a:spLocks noChangeArrowheads="1"/>
          </p:cNvSpPr>
          <p:nvPr/>
        </p:nvSpPr>
        <p:spPr bwMode="auto">
          <a:xfrm>
            <a:off x="26772" y="0"/>
            <a:ext cx="9117227"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600" b="0" dirty="0" smtClean="0"/>
              <a:t>Take Your Pick </a:t>
            </a:r>
          </a:p>
        </p:txBody>
      </p:sp>
      <p:sp>
        <p:nvSpPr>
          <p:cNvPr id="5" name="TextBox 4"/>
          <p:cNvSpPr txBox="1"/>
          <p:nvPr/>
        </p:nvSpPr>
        <p:spPr>
          <a:xfrm>
            <a:off x="26771" y="1524000"/>
            <a:ext cx="9117227" cy="3724096"/>
          </a:xfrm>
          <a:prstGeom prst="rect">
            <a:avLst/>
          </a:prstGeom>
          <a:noFill/>
        </p:spPr>
        <p:txBody>
          <a:bodyPr wrap="square" rtlCol="0">
            <a:spAutoFit/>
          </a:bodyPr>
          <a:lstStyle/>
          <a:p>
            <a:pPr algn="ctr"/>
            <a:r>
              <a:rPr lang="en-US" sz="6000" dirty="0" smtClean="0">
                <a:solidFill>
                  <a:srgbClr val="FF0000"/>
                </a:solidFill>
              </a:rPr>
              <a:t>HOT</a:t>
            </a:r>
          </a:p>
          <a:p>
            <a:pPr algn="ctr"/>
            <a:endParaRPr lang="en-US" dirty="0" smtClean="0">
              <a:solidFill>
                <a:srgbClr val="FF0000"/>
              </a:solidFill>
            </a:endParaRPr>
          </a:p>
          <a:p>
            <a:pPr algn="ctr"/>
            <a:r>
              <a:rPr lang="en-US" sz="2800" dirty="0" smtClean="0">
                <a:solidFill>
                  <a:schemeClr val="tx1"/>
                </a:solidFill>
              </a:rPr>
              <a:t>or</a:t>
            </a:r>
          </a:p>
          <a:p>
            <a:pPr algn="ctr"/>
            <a:endParaRPr lang="en-US" dirty="0" smtClean="0">
              <a:solidFill>
                <a:schemeClr val="tx1"/>
              </a:solidFill>
            </a:endParaRPr>
          </a:p>
          <a:p>
            <a:pPr algn="ctr"/>
            <a:r>
              <a:rPr lang="en-US" sz="6000" dirty="0" smtClean="0"/>
              <a:t>COLD</a:t>
            </a:r>
            <a:endParaRPr lang="en-US" sz="6000" dirty="0"/>
          </a:p>
        </p:txBody>
      </p:sp>
    </p:spTree>
    <p:extLst>
      <p:ext uri="{BB962C8B-B14F-4D97-AF65-F5344CB8AC3E}">
        <p14:creationId xmlns:p14="http://schemas.microsoft.com/office/powerpoint/2010/main" val="361363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sp>
        <p:nvSpPr>
          <p:cNvPr id="4" name="Rectangle 2"/>
          <p:cNvSpPr txBox="1">
            <a:spLocks noChangeArrowheads="1"/>
          </p:cNvSpPr>
          <p:nvPr/>
        </p:nvSpPr>
        <p:spPr bwMode="auto">
          <a:xfrm>
            <a:off x="26772" y="0"/>
            <a:ext cx="9117227"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0" dirty="0" smtClean="0"/>
              <a:t>Comparing Hot &amp; Cold Composting</a:t>
            </a:r>
          </a:p>
        </p:txBody>
      </p:sp>
      <p:sp>
        <p:nvSpPr>
          <p:cNvPr id="3" name="TextBox 2"/>
          <p:cNvSpPr txBox="1"/>
          <p:nvPr/>
        </p:nvSpPr>
        <p:spPr>
          <a:xfrm>
            <a:off x="152400" y="1981200"/>
            <a:ext cx="4572000" cy="2677656"/>
          </a:xfrm>
          <a:prstGeom prst="rect">
            <a:avLst/>
          </a:prstGeom>
          <a:noFill/>
        </p:spPr>
        <p:txBody>
          <a:bodyPr wrap="square" rtlCol="0">
            <a:spAutoFit/>
          </a:bodyPr>
          <a:lstStyle/>
          <a:p>
            <a:pPr algn="ctr"/>
            <a:r>
              <a:rPr lang="en-US" sz="2400" b="0" dirty="0" smtClean="0"/>
              <a:t>Cold Composting</a:t>
            </a:r>
          </a:p>
          <a:p>
            <a:pPr algn="ctr"/>
            <a:endParaRPr lang="en-US" sz="2400" b="0" dirty="0" smtClean="0"/>
          </a:p>
          <a:p>
            <a:pPr marL="285750" indent="-285750">
              <a:buFont typeface="Arial" panose="020B0604020202020204" pitchFamily="34" charset="0"/>
              <a:buChar char="•"/>
            </a:pPr>
            <a:r>
              <a:rPr lang="en-US" sz="2400" b="0" dirty="0" smtClean="0"/>
              <a:t>Fast</a:t>
            </a:r>
            <a:endParaRPr lang="en-US" sz="2400" b="0" dirty="0"/>
          </a:p>
          <a:p>
            <a:pPr marL="285750" indent="-285750">
              <a:buFont typeface="Arial" panose="020B0604020202020204" pitchFamily="34" charset="0"/>
              <a:buChar char="•"/>
            </a:pPr>
            <a:r>
              <a:rPr lang="en-US" sz="2400" b="0" dirty="0"/>
              <a:t>High Maintenance</a:t>
            </a:r>
          </a:p>
          <a:p>
            <a:pPr marL="285750" indent="-285750">
              <a:buFont typeface="Arial" panose="020B0604020202020204" pitchFamily="34" charset="0"/>
              <a:buChar char="•"/>
            </a:pPr>
            <a:r>
              <a:rPr lang="en-US" sz="2400" b="0" dirty="0" smtClean="0"/>
              <a:t>Pile </a:t>
            </a:r>
            <a:r>
              <a:rPr lang="en-US" sz="2400" b="0" dirty="0"/>
              <a:t>can catch on </a:t>
            </a:r>
            <a:r>
              <a:rPr lang="en-US" sz="2400" b="0" dirty="0" smtClean="0"/>
              <a:t>fire</a:t>
            </a:r>
          </a:p>
          <a:p>
            <a:pPr marL="285750" indent="-285750">
              <a:buFont typeface="Arial" panose="020B0604020202020204" pitchFamily="34" charset="0"/>
              <a:buChar char="•"/>
            </a:pPr>
            <a:r>
              <a:rPr lang="en-US" sz="2400" b="0" dirty="0"/>
              <a:t>Heat can kill bacteria that suppress soil borne </a:t>
            </a:r>
            <a:r>
              <a:rPr lang="en-US" sz="2400" b="0" dirty="0" smtClean="0"/>
              <a:t>diseases</a:t>
            </a:r>
            <a:endParaRPr lang="en-US" sz="2400" b="0" dirty="0"/>
          </a:p>
        </p:txBody>
      </p:sp>
      <p:sp>
        <p:nvSpPr>
          <p:cNvPr id="5" name="TextBox 4"/>
          <p:cNvSpPr txBox="1"/>
          <p:nvPr/>
        </p:nvSpPr>
        <p:spPr>
          <a:xfrm>
            <a:off x="4724400" y="1981200"/>
            <a:ext cx="4419600" cy="2677656"/>
          </a:xfrm>
          <a:prstGeom prst="rect">
            <a:avLst/>
          </a:prstGeom>
          <a:noFill/>
        </p:spPr>
        <p:txBody>
          <a:bodyPr wrap="square" rtlCol="0">
            <a:spAutoFit/>
          </a:bodyPr>
          <a:lstStyle/>
          <a:p>
            <a:pPr algn="ctr"/>
            <a:r>
              <a:rPr lang="en-US" sz="2400" b="0" dirty="0" smtClean="0"/>
              <a:t>Hot Composting</a:t>
            </a:r>
          </a:p>
          <a:p>
            <a:pPr marL="285750"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b="0" dirty="0" smtClean="0"/>
              <a:t>Slow</a:t>
            </a:r>
          </a:p>
          <a:p>
            <a:pPr marL="285750" indent="-285750">
              <a:buFont typeface="Arial" panose="020B0604020202020204" pitchFamily="34" charset="0"/>
              <a:buChar char="•"/>
            </a:pPr>
            <a:r>
              <a:rPr lang="en-US" sz="2400" b="0" dirty="0" smtClean="0"/>
              <a:t>Low maintenance</a:t>
            </a:r>
          </a:p>
          <a:p>
            <a:pPr marL="285750" indent="-285750">
              <a:buFont typeface="Arial" panose="020B0604020202020204" pitchFamily="34" charset="0"/>
              <a:buChar char="•"/>
            </a:pPr>
            <a:r>
              <a:rPr lang="en-US" sz="2400" b="0" dirty="0" smtClean="0"/>
              <a:t>Can be added to over time</a:t>
            </a:r>
          </a:p>
          <a:p>
            <a:pPr marL="285750" indent="-285750">
              <a:buFont typeface="Arial" panose="020B0604020202020204" pitchFamily="34" charset="0"/>
              <a:buChar char="•"/>
            </a:pPr>
            <a:r>
              <a:rPr lang="en-US" sz="2400" b="0" dirty="0" smtClean="0"/>
              <a:t>Vulnerable to weeds</a:t>
            </a:r>
          </a:p>
          <a:p>
            <a:pPr marL="285750" indent="-285750">
              <a:buFont typeface="Arial" panose="020B0604020202020204" pitchFamily="34" charset="0"/>
              <a:buChar char="•"/>
            </a:pPr>
            <a:r>
              <a:rPr lang="en-US" sz="2400" b="0" dirty="0" smtClean="0"/>
              <a:t>Can become smelly</a:t>
            </a:r>
            <a:endParaRPr lang="en-US" sz="2400" b="0" dirty="0"/>
          </a:p>
        </p:txBody>
      </p:sp>
    </p:spTree>
    <p:extLst>
      <p:ext uri="{BB962C8B-B14F-4D97-AF65-F5344CB8AC3E}">
        <p14:creationId xmlns:p14="http://schemas.microsoft.com/office/powerpoint/2010/main" val="274970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95400"/>
            <a:ext cx="6105043" cy="4572000"/>
          </a:xfrm>
          <a:prstGeom prst="rect">
            <a:avLst/>
          </a:prstGeom>
        </p:spPr>
      </p:pic>
      <p:sp>
        <p:nvSpPr>
          <p:cNvPr id="4" name="Rectangle 2"/>
          <p:cNvSpPr txBox="1">
            <a:spLocks noChangeArrowheads="1"/>
          </p:cNvSpPr>
          <p:nvPr/>
        </p:nvSpPr>
        <p:spPr bwMode="auto">
          <a:xfrm>
            <a:off x="26772" y="0"/>
            <a:ext cx="9117227"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0" dirty="0" smtClean="0"/>
              <a:t>Comparing Cold &amp; Hot Composting</a:t>
            </a:r>
          </a:p>
        </p:txBody>
      </p:sp>
    </p:spTree>
    <p:extLst>
      <p:ext uri="{BB962C8B-B14F-4D97-AF65-F5344CB8AC3E}">
        <p14:creationId xmlns:p14="http://schemas.microsoft.com/office/powerpoint/2010/main" val="215228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0" y="20595"/>
            <a:ext cx="9144000" cy="1431925"/>
          </a:xfrm>
        </p:spPr>
        <p:txBody>
          <a:bodyPr/>
          <a:lstStyle/>
          <a:p>
            <a:pPr eaLnBrk="1" hangingPunct="1"/>
            <a:r>
              <a:rPr lang="en-US" dirty="0" smtClean="0"/>
              <a:t>Methods: Wandering Pile</a:t>
            </a:r>
          </a:p>
        </p:txBody>
      </p:sp>
      <p:graphicFrame>
        <p:nvGraphicFramePr>
          <p:cNvPr id="2050" name="Object 4"/>
          <p:cNvGraphicFramePr>
            <a:graphicFrameLocks noChangeAspect="1"/>
          </p:cNvGraphicFramePr>
          <p:nvPr/>
        </p:nvGraphicFramePr>
        <p:xfrm>
          <a:off x="1447800" y="1524000"/>
          <a:ext cx="6324600" cy="5048250"/>
        </p:xfrm>
        <a:graphic>
          <a:graphicData uri="http://schemas.openxmlformats.org/presentationml/2006/ole">
            <mc:AlternateContent xmlns:mc="http://schemas.openxmlformats.org/markup-compatibility/2006">
              <mc:Choice xmlns:v="urn:schemas-microsoft-com:vml" Requires="v">
                <p:oleObj spid="_x0000_s2088" name="Drawing" r:id="rId3" imgW="5942948" imgH="4743597" progId="Presentations.Drawing.11">
                  <p:embed/>
                </p:oleObj>
              </mc:Choice>
              <mc:Fallback>
                <p:oleObj name="Drawing" r:id="rId3" imgW="5942948" imgH="4743597" progId="Presentations.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6324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MG logo without background.jpg"/>
          <p:cNvPicPr>
            <a:picLocks noChangeAspect="1"/>
          </p:cNvPicPr>
          <p:nvPr/>
        </p:nvPicPr>
        <p:blipFill>
          <a:blip r:embed="rId5" cstate="print"/>
          <a:stretch>
            <a:fillRect/>
          </a:stretch>
        </p:blipFill>
        <p:spPr>
          <a:xfrm>
            <a:off x="304800" y="5943600"/>
            <a:ext cx="1028700" cy="685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sp>
        <p:nvSpPr>
          <p:cNvPr id="3" name="Rectangle 2"/>
          <p:cNvSpPr txBox="1">
            <a:spLocks noChangeArrowheads="1"/>
          </p:cNvSpPr>
          <p:nvPr/>
        </p:nvSpPr>
        <p:spPr bwMode="auto">
          <a:xfrm>
            <a:off x="0" y="0"/>
            <a:ext cx="91440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0" dirty="0" smtClean="0"/>
              <a:t>Methods: Add-As-You-Go</a:t>
            </a:r>
            <a:endParaRPr lang="en-US" b="0" dirty="0" smtClean="0"/>
          </a:p>
        </p:txBody>
      </p:sp>
      <p:pic>
        <p:nvPicPr>
          <p:cNvPr id="5122" name="Picture 2" descr="http://growinghome.org.za/wp-content/uploads/2017/05/%C2%A9-Steve-Masley-Static-Cold-Compost-Pile-LAYERS-300x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4245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9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sp>
        <p:nvSpPr>
          <p:cNvPr id="3" name="Rectangle 2"/>
          <p:cNvSpPr txBox="1">
            <a:spLocks noChangeArrowheads="1"/>
          </p:cNvSpPr>
          <p:nvPr/>
        </p:nvSpPr>
        <p:spPr bwMode="auto">
          <a:xfrm>
            <a:off x="0" y="0"/>
            <a:ext cx="91440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0" dirty="0" smtClean="0"/>
              <a:t>Methods: University of CA</a:t>
            </a:r>
            <a:endParaRPr lang="en-US" b="0" dirty="0"/>
          </a:p>
        </p:txBody>
      </p:sp>
      <p:sp>
        <p:nvSpPr>
          <p:cNvPr id="4" name="TextBox 3"/>
          <p:cNvSpPr txBox="1"/>
          <p:nvPr/>
        </p:nvSpPr>
        <p:spPr>
          <a:xfrm>
            <a:off x="1546654" y="1828800"/>
            <a:ext cx="5334000" cy="3231654"/>
          </a:xfrm>
          <a:prstGeom prst="rect">
            <a:avLst/>
          </a:prstGeom>
          <a:noFill/>
        </p:spPr>
        <p:txBody>
          <a:bodyPr wrap="square" rtlCol="0">
            <a:spAutoFit/>
          </a:bodyPr>
          <a:lstStyle/>
          <a:p>
            <a:r>
              <a:rPr lang="en-US" sz="3200" b="0" dirty="0">
                <a:solidFill>
                  <a:schemeClr val="tx1"/>
                </a:solidFill>
                <a:latin typeface="+mn-lt"/>
              </a:rPr>
              <a:t>Berkley </a:t>
            </a:r>
            <a:r>
              <a:rPr lang="en-US" sz="3200" b="0" dirty="0" smtClean="0">
                <a:solidFill>
                  <a:schemeClr val="tx1"/>
                </a:solidFill>
                <a:latin typeface="+mn-lt"/>
              </a:rPr>
              <a:t>Method (Quick-Hot)</a:t>
            </a:r>
            <a:endParaRPr lang="en-US" sz="3200" b="0" dirty="0">
              <a:solidFill>
                <a:schemeClr val="tx1"/>
              </a:solidFill>
              <a:latin typeface="+mn-lt"/>
            </a:endParaRPr>
          </a:p>
          <a:p>
            <a:pPr marL="571500" indent="-571500">
              <a:buFont typeface="Arial" panose="020B0604020202020204" pitchFamily="34" charset="0"/>
              <a:buChar char="•"/>
            </a:pPr>
            <a:r>
              <a:rPr lang="en-US" sz="3200" b="0" dirty="0">
                <a:solidFill>
                  <a:schemeClr val="tx1"/>
                </a:solidFill>
                <a:latin typeface="+mn-lt"/>
              </a:rPr>
              <a:t>Build compost </a:t>
            </a:r>
            <a:r>
              <a:rPr lang="en-US" sz="3200" b="0" dirty="0">
                <a:solidFill>
                  <a:schemeClr val="tx1"/>
                </a:solidFill>
                <a:latin typeface="+mn-lt"/>
              </a:rPr>
              <a:t>heap</a:t>
            </a:r>
            <a:endParaRPr lang="en-US" sz="3200" b="0" dirty="0">
              <a:solidFill>
                <a:schemeClr val="tx1"/>
              </a:solidFill>
              <a:latin typeface="+mn-lt"/>
            </a:endParaRPr>
          </a:p>
          <a:p>
            <a:pPr marL="571500" indent="-571500">
              <a:buFont typeface="Arial" panose="020B0604020202020204" pitchFamily="34" charset="0"/>
              <a:buChar char="•"/>
            </a:pPr>
            <a:r>
              <a:rPr lang="en-US" sz="3200" b="0" dirty="0">
                <a:solidFill>
                  <a:schemeClr val="tx1"/>
                </a:solidFill>
                <a:latin typeface="+mn-lt"/>
              </a:rPr>
              <a:t>4days – no turning</a:t>
            </a:r>
          </a:p>
          <a:p>
            <a:pPr marL="571500" indent="-571500">
              <a:buFont typeface="Arial" panose="020B0604020202020204" pitchFamily="34" charset="0"/>
              <a:buChar char="•"/>
            </a:pPr>
            <a:r>
              <a:rPr lang="en-US" sz="3200" b="0" dirty="0">
                <a:solidFill>
                  <a:schemeClr val="tx1"/>
                </a:solidFill>
                <a:latin typeface="+mn-lt"/>
              </a:rPr>
              <a:t>Then turn every 2nd day for 14 days</a:t>
            </a:r>
          </a:p>
          <a:p>
            <a:pPr marL="571500" indent="-571500">
              <a:buFont typeface="Arial" panose="020B0604020202020204" pitchFamily="34" charset="0"/>
              <a:buChar char="•"/>
            </a:pPr>
            <a:endParaRPr lang="en-US" b="0" dirty="0"/>
          </a:p>
        </p:txBody>
      </p:sp>
    </p:spTree>
    <p:extLst>
      <p:ext uri="{BB962C8B-B14F-4D97-AF65-F5344CB8AC3E}">
        <p14:creationId xmlns:p14="http://schemas.microsoft.com/office/powerpoint/2010/main" val="104600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
        <p:nvSpPr>
          <p:cNvPr id="3" name="TextBox 2"/>
          <p:cNvSpPr txBox="1"/>
          <p:nvPr/>
        </p:nvSpPr>
        <p:spPr>
          <a:xfrm>
            <a:off x="0" y="2362200"/>
            <a:ext cx="9144000" cy="769441"/>
          </a:xfrm>
          <a:prstGeom prst="rect">
            <a:avLst/>
          </a:prstGeom>
          <a:noFill/>
        </p:spPr>
        <p:txBody>
          <a:bodyPr wrap="square" rtlCol="0">
            <a:spAutoFit/>
          </a:bodyPr>
          <a:lstStyle/>
          <a:p>
            <a:pPr algn="ctr"/>
            <a:r>
              <a:rPr lang="en-US" dirty="0">
                <a:solidFill>
                  <a:schemeClr val="tx1"/>
                </a:solidFill>
                <a:latin typeface="+mj-lt"/>
                <a:ea typeface="+mj-ea"/>
                <a:cs typeface="+mj-cs"/>
              </a:rPr>
              <a:t>GENERAL STEPS </a:t>
            </a:r>
            <a:endParaRPr lang="en-US" dirty="0">
              <a:solidFill>
                <a:schemeClr val="tx1"/>
              </a:solidFill>
              <a:latin typeface="+mj-lt"/>
              <a:ea typeface="+mj-ea"/>
              <a:cs typeface="+mj-cs"/>
            </a:endParaRPr>
          </a:p>
        </p:txBody>
      </p:sp>
    </p:spTree>
    <p:extLst>
      <p:ext uri="{BB962C8B-B14F-4D97-AF65-F5344CB8AC3E}">
        <p14:creationId xmlns:p14="http://schemas.microsoft.com/office/powerpoint/2010/main" val="298820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Initial Pile Construction</a:t>
            </a:r>
          </a:p>
        </p:txBody>
      </p:sp>
      <p:sp>
        <p:nvSpPr>
          <p:cNvPr id="17411" name="Rectangle 3"/>
          <p:cNvSpPr>
            <a:spLocks noGrp="1" noChangeArrowheads="1"/>
          </p:cNvSpPr>
          <p:nvPr>
            <p:ph idx="1"/>
          </p:nvPr>
        </p:nvSpPr>
        <p:spPr>
          <a:xfrm>
            <a:off x="1066800" y="1371600"/>
            <a:ext cx="7543800" cy="4343400"/>
          </a:xfrm>
        </p:spPr>
        <p:txBody>
          <a:bodyPr/>
          <a:lstStyle/>
          <a:p>
            <a:pPr marL="350838" indent="-350838" eaLnBrk="1" hangingPunct="1">
              <a:lnSpc>
                <a:spcPct val="90000"/>
              </a:lnSpc>
            </a:pPr>
            <a:r>
              <a:rPr lang="en-US" sz="2800" b="1" dirty="0" smtClean="0"/>
              <a:t>1st layer:</a:t>
            </a:r>
            <a:r>
              <a:rPr lang="en-US" sz="2800" dirty="0" smtClean="0"/>
              <a:t> 3-4" of chopped brush or other coarse material (air circulation</a:t>
            </a:r>
          </a:p>
          <a:p>
            <a:pPr marL="350838" indent="-350838" eaLnBrk="1" hangingPunct="1">
              <a:lnSpc>
                <a:spcPct val="90000"/>
              </a:lnSpc>
            </a:pPr>
            <a:r>
              <a:rPr lang="en-US" sz="2800" b="1" dirty="0" smtClean="0"/>
              <a:t>2nd layer:</a:t>
            </a:r>
            <a:r>
              <a:rPr lang="en-US" sz="2800" dirty="0" smtClean="0"/>
              <a:t> 6-8" of mixed scraps, leaves, grass clippings, etc.</a:t>
            </a:r>
          </a:p>
          <a:p>
            <a:pPr marL="350838" indent="-350838" eaLnBrk="1" hangingPunct="1">
              <a:lnSpc>
                <a:spcPct val="90000"/>
              </a:lnSpc>
            </a:pPr>
            <a:r>
              <a:rPr lang="en-US" sz="2800" b="1" dirty="0" smtClean="0"/>
              <a:t>3rd layer:</a:t>
            </a:r>
            <a:r>
              <a:rPr lang="en-US" sz="2800" dirty="0" smtClean="0"/>
              <a:t> 1"of soil serves as an microbial inoculant </a:t>
            </a:r>
          </a:p>
          <a:p>
            <a:pPr marL="350838" indent="-350838" eaLnBrk="1" hangingPunct="1">
              <a:lnSpc>
                <a:spcPct val="90000"/>
              </a:lnSpc>
            </a:pPr>
            <a:r>
              <a:rPr lang="en-US" sz="2800" b="1" dirty="0" smtClean="0"/>
              <a:t>4th layer:</a:t>
            </a:r>
            <a:r>
              <a:rPr lang="en-US" sz="2800" dirty="0" smtClean="0"/>
              <a:t> (optional) 2-3" of manure to provide the nitrogen needed by microorganisms</a:t>
            </a:r>
          </a:p>
          <a:p>
            <a:pPr marL="350838" indent="-350838" eaLnBrk="1" hangingPunct="1">
              <a:lnSpc>
                <a:spcPct val="90000"/>
              </a:lnSpc>
            </a:pPr>
            <a:r>
              <a:rPr lang="en-US" sz="2800" dirty="0" smtClean="0"/>
              <a:t>Repeat until desired height/volume</a:t>
            </a:r>
          </a:p>
        </p:txBody>
      </p:sp>
      <p:pic>
        <p:nvPicPr>
          <p:cNvPr id="4" name="Picture 3"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29546"/>
            <a:ext cx="7620000" cy="3736407"/>
          </a:xfrm>
          <a:prstGeom prst="rect">
            <a:avLst/>
          </a:prstGeom>
        </p:spPr>
        <p:txBody>
          <a:bodyPr wrap="square">
            <a:spAutoFit/>
          </a:bodyPr>
          <a:lstStyle/>
          <a:p>
            <a:pPr>
              <a:spcBef>
                <a:spcPct val="20000"/>
              </a:spcBef>
            </a:pPr>
            <a:r>
              <a:rPr lang="en-US" sz="3200" b="0" dirty="0">
                <a:solidFill>
                  <a:schemeClr val="tx1"/>
                </a:solidFill>
                <a:latin typeface="+mn-lt"/>
              </a:rPr>
              <a:t>Compost is full of nutrients that we want to get down in the soil to feed the plants through their roots</a:t>
            </a:r>
            <a:r>
              <a:rPr lang="en-US" sz="3200" b="0" dirty="0" smtClean="0">
                <a:solidFill>
                  <a:schemeClr val="tx1"/>
                </a:solidFill>
                <a:latin typeface="+mn-lt"/>
              </a:rPr>
              <a:t>. </a:t>
            </a:r>
          </a:p>
          <a:p>
            <a:pPr>
              <a:spcBef>
                <a:spcPct val="20000"/>
              </a:spcBef>
            </a:pPr>
            <a:endParaRPr lang="en-US" sz="3200" b="0" dirty="0" smtClean="0">
              <a:solidFill>
                <a:schemeClr val="tx1"/>
              </a:solidFill>
              <a:latin typeface="+mn-lt"/>
            </a:endParaRPr>
          </a:p>
          <a:p>
            <a:pPr>
              <a:spcBef>
                <a:spcPct val="20000"/>
              </a:spcBef>
            </a:pPr>
            <a:r>
              <a:rPr lang="en-US" sz="3200" b="0" dirty="0" smtClean="0">
                <a:solidFill>
                  <a:schemeClr val="tx1"/>
                </a:solidFill>
                <a:latin typeface="+mn-lt"/>
              </a:rPr>
              <a:t>Mulch</a:t>
            </a:r>
            <a:r>
              <a:rPr lang="en-US" sz="3200" b="0" dirty="0">
                <a:solidFill>
                  <a:schemeClr val="tx1"/>
                </a:solidFill>
                <a:latin typeface="+mn-lt"/>
              </a:rPr>
              <a:t> is the layer of organic materials placed on the top of the soil as a protective cover.</a:t>
            </a:r>
          </a:p>
        </p:txBody>
      </p:sp>
      <p:pic>
        <p:nvPicPr>
          <p:cNvPr id="3" name="Picture 2" descr="MG logo without background.jpg"/>
          <p:cNvPicPr>
            <a:picLocks noChangeAspect="1"/>
          </p:cNvPicPr>
          <p:nvPr/>
        </p:nvPicPr>
        <p:blipFill>
          <a:blip r:embed="rId2" cstate="print"/>
          <a:stretch>
            <a:fillRect/>
          </a:stretch>
        </p:blipFill>
        <p:spPr>
          <a:xfrm>
            <a:off x="533400" y="5943600"/>
            <a:ext cx="1028700" cy="685800"/>
          </a:xfrm>
          <a:prstGeom prst="rect">
            <a:avLst/>
          </a:prstGeom>
        </p:spPr>
      </p:pic>
      <p:sp>
        <p:nvSpPr>
          <p:cNvPr id="4" name="TextBox 3"/>
          <p:cNvSpPr txBox="1"/>
          <p:nvPr/>
        </p:nvSpPr>
        <p:spPr>
          <a:xfrm>
            <a:off x="0" y="41189"/>
            <a:ext cx="9144000" cy="769441"/>
          </a:xfrm>
          <a:prstGeom prst="rect">
            <a:avLst/>
          </a:prstGeom>
          <a:noFill/>
        </p:spPr>
        <p:txBody>
          <a:bodyPr wrap="square" rtlCol="0">
            <a:spAutoFit/>
          </a:bodyPr>
          <a:lstStyle/>
          <a:p>
            <a:pPr algn="ctr"/>
            <a:r>
              <a:rPr lang="en-US" b="0" dirty="0">
                <a:solidFill>
                  <a:schemeClr val="tx1"/>
                </a:solidFill>
                <a:latin typeface="+mj-lt"/>
                <a:ea typeface="+mj-ea"/>
                <a:cs typeface="+mj-cs"/>
              </a:rPr>
              <a:t>Compost vs Mulch</a:t>
            </a:r>
          </a:p>
        </p:txBody>
      </p:sp>
    </p:spTree>
    <p:extLst>
      <p:ext uri="{BB962C8B-B14F-4D97-AF65-F5344CB8AC3E}">
        <p14:creationId xmlns:p14="http://schemas.microsoft.com/office/powerpoint/2010/main" val="269408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Compost Temperature</a:t>
            </a:r>
          </a:p>
        </p:txBody>
      </p:sp>
      <p:sp>
        <p:nvSpPr>
          <p:cNvPr id="21507" name="Rectangle 3"/>
          <p:cNvSpPr>
            <a:spLocks noGrp="1" noChangeArrowheads="1"/>
          </p:cNvSpPr>
          <p:nvPr>
            <p:ph idx="1"/>
          </p:nvPr>
        </p:nvSpPr>
        <p:spPr>
          <a:xfrm>
            <a:off x="1066800" y="1371600"/>
            <a:ext cx="7543800" cy="4876800"/>
          </a:xfrm>
        </p:spPr>
        <p:txBody>
          <a:bodyPr/>
          <a:lstStyle/>
          <a:p>
            <a:pPr eaLnBrk="1" hangingPunct="1"/>
            <a:r>
              <a:rPr lang="en-US" dirty="0" smtClean="0"/>
              <a:t>Well constructed piles will reach 140 degrees F in four or five days</a:t>
            </a:r>
          </a:p>
          <a:p>
            <a:pPr eaLnBrk="1" hangingPunct="1"/>
            <a:r>
              <a:rPr lang="en-US" dirty="0" smtClean="0"/>
              <a:t>Decomposition will occur between 50 and 105 degree F (cool compost)</a:t>
            </a:r>
          </a:p>
          <a:p>
            <a:pPr eaLnBrk="1" hangingPunct="1"/>
            <a:r>
              <a:rPr lang="en-US" dirty="0" smtClean="0"/>
              <a:t>Temperatures ranging 110 to 150 degrees F will kill many pathogens and weed seeds (hot compost)</a:t>
            </a:r>
          </a:p>
          <a:p>
            <a:pPr eaLnBrk="1" hangingPunct="1"/>
            <a:r>
              <a:rPr lang="en-US" dirty="0" smtClean="0"/>
              <a:t>Spontaneous combustion can occur at higher temperatures – be careful</a:t>
            </a:r>
          </a:p>
        </p:txBody>
      </p:sp>
      <p:pic>
        <p:nvPicPr>
          <p:cNvPr id="21508" name="Picture 4" descr="j0279004[1]"/>
          <p:cNvPicPr>
            <a:picLocks noChangeAspect="1" noChangeArrowheads="1"/>
          </p:cNvPicPr>
          <p:nvPr/>
        </p:nvPicPr>
        <p:blipFill>
          <a:blip r:embed="rId2" cstate="print"/>
          <a:srcRect/>
          <a:stretch>
            <a:fillRect/>
          </a:stretch>
        </p:blipFill>
        <p:spPr bwMode="auto">
          <a:xfrm>
            <a:off x="7678738" y="457200"/>
            <a:ext cx="1101725" cy="1295400"/>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Compost Moisture</a:t>
            </a:r>
          </a:p>
        </p:txBody>
      </p:sp>
      <p:sp>
        <p:nvSpPr>
          <p:cNvPr id="22531" name="Rectangle 3"/>
          <p:cNvSpPr>
            <a:spLocks noGrp="1" noChangeArrowheads="1"/>
          </p:cNvSpPr>
          <p:nvPr>
            <p:ph idx="1"/>
          </p:nvPr>
        </p:nvSpPr>
        <p:spPr/>
        <p:txBody>
          <a:bodyPr/>
          <a:lstStyle/>
          <a:p>
            <a:pPr eaLnBrk="1" hangingPunct="1"/>
            <a:r>
              <a:rPr lang="en-US" dirty="0" smtClean="0"/>
              <a:t>Too much limits oxygen and can leach nutrients from the pile</a:t>
            </a:r>
          </a:p>
          <a:p>
            <a:pPr eaLnBrk="1" hangingPunct="1"/>
            <a:r>
              <a:rPr lang="en-US" dirty="0" smtClean="0"/>
              <a:t>Too little prevents microbial activity</a:t>
            </a:r>
          </a:p>
          <a:p>
            <a:pPr eaLnBrk="1" hangingPunct="1"/>
            <a:r>
              <a:rPr lang="en-US" dirty="0" smtClean="0"/>
              <a:t>Ideally, the materials are as moist as a wrung out sponge</a:t>
            </a:r>
          </a:p>
        </p:txBody>
      </p:sp>
      <p:pic>
        <p:nvPicPr>
          <p:cNvPr id="22532" name="Picture 4" descr="j0364300[1]"/>
          <p:cNvPicPr>
            <a:picLocks noChangeAspect="1" noChangeArrowheads="1"/>
          </p:cNvPicPr>
          <p:nvPr/>
        </p:nvPicPr>
        <p:blipFill>
          <a:blip r:embed="rId2" cstate="print"/>
          <a:srcRect/>
          <a:stretch>
            <a:fillRect/>
          </a:stretch>
        </p:blipFill>
        <p:spPr bwMode="auto">
          <a:xfrm>
            <a:off x="3429000" y="4876800"/>
            <a:ext cx="2201863" cy="1808163"/>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Compost Aeration and Turning</a:t>
            </a:r>
          </a:p>
        </p:txBody>
      </p:sp>
      <p:sp>
        <p:nvSpPr>
          <p:cNvPr id="23555" name="Rectangle 3"/>
          <p:cNvSpPr>
            <a:spLocks noGrp="1" noChangeArrowheads="1"/>
          </p:cNvSpPr>
          <p:nvPr>
            <p:ph idx="1"/>
          </p:nvPr>
        </p:nvSpPr>
        <p:spPr/>
        <p:txBody>
          <a:bodyPr/>
          <a:lstStyle/>
          <a:p>
            <a:pPr eaLnBrk="1" hangingPunct="1"/>
            <a:r>
              <a:rPr lang="en-US" dirty="0" smtClean="0"/>
              <a:t>Piles can be turned after 3-4 weeks</a:t>
            </a:r>
          </a:p>
          <a:p>
            <a:pPr eaLnBrk="1" hangingPunct="1"/>
            <a:r>
              <a:rPr lang="en-US" dirty="0" smtClean="0"/>
              <a:t>Periodic turning will result in faster composting</a:t>
            </a:r>
          </a:p>
          <a:p>
            <a:pPr eaLnBrk="1" hangingPunct="1"/>
            <a:r>
              <a:rPr lang="en-US" dirty="0" smtClean="0"/>
              <a:t>Piles that have stopped working may need additional </a:t>
            </a:r>
            <a:r>
              <a:rPr lang="en-US" dirty="0" smtClean="0"/>
              <a:t>nitrogen (manure)</a:t>
            </a:r>
            <a:endParaRPr lang="en-US" dirty="0" smtClean="0"/>
          </a:p>
          <a:p>
            <a:pPr eaLnBrk="1" hangingPunct="1"/>
            <a:r>
              <a:rPr lang="en-US" dirty="0" smtClean="0"/>
              <a:t>Turning tools are available</a:t>
            </a:r>
          </a:p>
        </p:txBody>
      </p:sp>
      <p:grpSp>
        <p:nvGrpSpPr>
          <p:cNvPr id="23556" name="Group 8"/>
          <p:cNvGrpSpPr>
            <a:grpSpLocks/>
          </p:cNvGrpSpPr>
          <p:nvPr/>
        </p:nvGrpSpPr>
        <p:grpSpPr bwMode="auto">
          <a:xfrm>
            <a:off x="6705600" y="4191000"/>
            <a:ext cx="1333500" cy="2486025"/>
            <a:chOff x="4800" y="2754"/>
            <a:chExt cx="840" cy="1566"/>
          </a:xfrm>
        </p:grpSpPr>
        <p:pic>
          <p:nvPicPr>
            <p:cNvPr id="23557" name="Picture 5" descr="aerator"/>
            <p:cNvPicPr>
              <a:picLocks noChangeAspect="1" noChangeArrowheads="1"/>
            </p:cNvPicPr>
            <p:nvPr/>
          </p:nvPicPr>
          <p:blipFill>
            <a:blip r:embed="rId2" cstate="print"/>
            <a:srcRect/>
            <a:stretch>
              <a:fillRect/>
            </a:stretch>
          </p:blipFill>
          <p:spPr bwMode="auto">
            <a:xfrm>
              <a:off x="4800" y="2754"/>
              <a:ext cx="840" cy="1566"/>
            </a:xfrm>
            <a:prstGeom prst="rect">
              <a:avLst/>
            </a:prstGeom>
            <a:noFill/>
            <a:ln w="9525">
              <a:noFill/>
              <a:miter lim="800000"/>
              <a:headEnd/>
              <a:tailEnd/>
            </a:ln>
          </p:spPr>
        </p:pic>
        <p:pic>
          <p:nvPicPr>
            <p:cNvPr id="23558" name="Picture 7" descr="aerator_close"/>
            <p:cNvPicPr>
              <a:picLocks noChangeAspect="1" noChangeArrowheads="1"/>
            </p:cNvPicPr>
            <p:nvPr/>
          </p:nvPicPr>
          <p:blipFill>
            <a:blip r:embed="rId3" cstate="print"/>
            <a:srcRect/>
            <a:stretch>
              <a:fillRect/>
            </a:stretch>
          </p:blipFill>
          <p:spPr bwMode="auto">
            <a:xfrm>
              <a:off x="4848" y="3264"/>
              <a:ext cx="768" cy="762"/>
            </a:xfrm>
            <a:prstGeom prst="rect">
              <a:avLst/>
            </a:prstGeom>
            <a:noFill/>
            <a:ln w="9525">
              <a:noFill/>
              <a:miter lim="800000"/>
              <a:headEnd/>
              <a:tailEnd/>
            </a:ln>
          </p:spPr>
        </p:pic>
      </p:grpSp>
      <p:pic>
        <p:nvPicPr>
          <p:cNvPr id="7" name="Picture 6" descr="MG logo without background.jpg"/>
          <p:cNvPicPr>
            <a:picLocks noChangeAspect="1"/>
          </p:cNvPicPr>
          <p:nvPr/>
        </p:nvPicPr>
        <p:blipFill>
          <a:blip r:embed="rId4" cstate="print"/>
          <a:stretch>
            <a:fillRect/>
          </a:stretch>
        </p:blipFill>
        <p:spPr>
          <a:xfrm>
            <a:off x="304800" y="6019800"/>
            <a:ext cx="1028700" cy="68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Compost Application</a:t>
            </a:r>
          </a:p>
        </p:txBody>
      </p:sp>
      <p:sp>
        <p:nvSpPr>
          <p:cNvPr id="24579" name="Rectangle 3"/>
          <p:cNvSpPr>
            <a:spLocks noGrp="1" noChangeArrowheads="1"/>
          </p:cNvSpPr>
          <p:nvPr>
            <p:ph idx="1"/>
          </p:nvPr>
        </p:nvSpPr>
        <p:spPr/>
        <p:txBody>
          <a:bodyPr/>
          <a:lstStyle/>
          <a:p>
            <a:pPr eaLnBrk="1" hangingPunct="1"/>
            <a:r>
              <a:rPr lang="en-US" dirty="0" smtClean="0"/>
              <a:t>If limited, use compost as a soil amendment</a:t>
            </a:r>
          </a:p>
          <a:p>
            <a:pPr eaLnBrk="1" hangingPunct="1"/>
            <a:r>
              <a:rPr lang="en-US" dirty="0" smtClean="0"/>
              <a:t>If abundant, use compost as a top dressing or mulch</a:t>
            </a:r>
          </a:p>
        </p:txBody>
      </p:sp>
      <p:pic>
        <p:nvPicPr>
          <p:cNvPr id="24580" name="Picture 5" descr="cabbage"/>
          <p:cNvPicPr>
            <a:picLocks noChangeAspect="1" noChangeArrowheads="1"/>
          </p:cNvPicPr>
          <p:nvPr/>
        </p:nvPicPr>
        <p:blipFill>
          <a:blip r:embed="rId2" cstate="print"/>
          <a:srcRect/>
          <a:stretch>
            <a:fillRect/>
          </a:stretch>
        </p:blipFill>
        <p:spPr bwMode="auto">
          <a:xfrm>
            <a:off x="2895600" y="4114800"/>
            <a:ext cx="3276600" cy="2165350"/>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(again) on Heating up the Mix</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Make sure you have enough “green”.   Ratio should be 4 brown to 1 green</a:t>
            </a:r>
          </a:p>
          <a:p>
            <a:r>
              <a:rPr lang="en-US" dirty="0" smtClean="0"/>
              <a:t>Is the pile wet enough?  Should feel like a damp sponge when squeezed</a:t>
            </a:r>
          </a:p>
          <a:p>
            <a:r>
              <a:rPr lang="en-US" dirty="0" smtClean="0"/>
              <a:t>A cool pile may mean low bacteria.  Toss on a handful of dirt</a:t>
            </a:r>
          </a:p>
          <a:p>
            <a:r>
              <a:rPr lang="en-US" dirty="0" smtClean="0"/>
              <a:t>When did you last turn it?  Aeriation is critical</a:t>
            </a:r>
            <a:r>
              <a:rPr lang="en-US" dirty="0" smtClean="0"/>
              <a:t>!</a:t>
            </a:r>
          </a:p>
          <a:p>
            <a:r>
              <a:rPr lang="en-US" dirty="0" smtClean="0"/>
              <a:t>Use a compost “helper” or accelerator</a:t>
            </a:r>
            <a:endParaRPr lang="en-US" dirty="0" smtClean="0"/>
          </a:p>
        </p:txBody>
      </p:sp>
      <p:pic>
        <p:nvPicPr>
          <p:cNvPr id="4" name="Picture 3"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2540559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1143000"/>
          </a:xfrm>
        </p:spPr>
        <p:txBody>
          <a:bodyPr/>
          <a:lstStyle/>
          <a:p>
            <a:r>
              <a:rPr lang="en-US" dirty="0" smtClean="0"/>
              <a:t>Compost Helpers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83" y="1295400"/>
            <a:ext cx="403520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23950"/>
            <a:ext cx="43815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MG logo without background.jpg"/>
          <p:cNvPicPr>
            <a:picLocks noChangeAspect="1"/>
          </p:cNvPicPr>
          <p:nvPr/>
        </p:nvPicPr>
        <p:blipFill>
          <a:blip r:embed="rId4" cstate="print"/>
          <a:stretch>
            <a:fillRect/>
          </a:stretch>
        </p:blipFill>
        <p:spPr>
          <a:xfrm>
            <a:off x="304800" y="5943600"/>
            <a:ext cx="1028700" cy="685800"/>
          </a:xfrm>
          <a:prstGeom prst="rect">
            <a:avLst/>
          </a:prstGeom>
        </p:spPr>
      </p:pic>
    </p:spTree>
    <p:extLst>
      <p:ext uri="{BB962C8B-B14F-4D97-AF65-F5344CB8AC3E}">
        <p14:creationId xmlns:p14="http://schemas.microsoft.com/office/powerpoint/2010/main" val="193589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Compost Helpers</a:t>
            </a:r>
          </a:p>
        </p:txBody>
      </p:sp>
      <p:pic>
        <p:nvPicPr>
          <p:cNvPr id="3" name="Picture 2"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
        <p:nvSpPr>
          <p:cNvPr id="4" name="TextBox 3"/>
          <p:cNvSpPr txBox="1"/>
          <p:nvPr/>
        </p:nvSpPr>
        <p:spPr>
          <a:xfrm>
            <a:off x="685800" y="990600"/>
            <a:ext cx="7848600" cy="5016758"/>
          </a:xfrm>
          <a:prstGeom prst="rect">
            <a:avLst/>
          </a:prstGeom>
          <a:noFill/>
        </p:spPr>
        <p:txBody>
          <a:bodyPr wrap="square" rtlCol="0">
            <a:spAutoFit/>
          </a:bodyPr>
          <a:lstStyle/>
          <a:p>
            <a:r>
              <a:rPr lang="en-US" sz="3200" b="0" dirty="0">
                <a:solidFill>
                  <a:schemeClr val="tx1"/>
                </a:solidFill>
                <a:latin typeface="Calibri" panose="020F0502020204030204" pitchFamily="34" charset="0"/>
                <a:cs typeface="Calibri" panose="020F0502020204030204" pitchFamily="34" charset="0"/>
              </a:rPr>
              <a:t>Recipe </a:t>
            </a:r>
            <a:r>
              <a:rPr lang="en-US" sz="3200" b="0" dirty="0" smtClean="0">
                <a:solidFill>
                  <a:schemeClr val="tx1"/>
                </a:solidFill>
                <a:latin typeface="Calibri" panose="020F0502020204030204" pitchFamily="34" charset="0"/>
                <a:cs typeface="Calibri" panose="020F0502020204030204" pitchFamily="34" charset="0"/>
              </a:rPr>
              <a:t>1:</a:t>
            </a:r>
            <a:endParaRPr lang="en-US" sz="3200" b="0" dirty="0">
              <a:solidFill>
                <a:schemeClr val="tx1"/>
              </a:solidFill>
              <a:latin typeface="Calibri" panose="020F0502020204030204" pitchFamily="34" charset="0"/>
              <a:cs typeface="Calibri" panose="020F0502020204030204" pitchFamily="34" charset="0"/>
            </a:endParaRPr>
          </a:p>
          <a:p>
            <a:r>
              <a:rPr lang="en-US" sz="3200" b="0" dirty="0" smtClean="0">
                <a:solidFill>
                  <a:schemeClr val="tx1"/>
                </a:solidFill>
                <a:latin typeface="+mn-lt"/>
              </a:rPr>
              <a:t>In </a:t>
            </a:r>
            <a:r>
              <a:rPr lang="en-US" sz="3200" b="0" dirty="0">
                <a:solidFill>
                  <a:schemeClr val="tx1"/>
                </a:solidFill>
                <a:latin typeface="+mn-lt"/>
              </a:rPr>
              <a:t>a 5 gallon bucket put:</a:t>
            </a:r>
          </a:p>
          <a:p>
            <a:pPr marL="457200" indent="-457200">
              <a:buFont typeface="Arial" panose="020B0604020202020204" pitchFamily="34" charset="0"/>
              <a:buChar char="•"/>
            </a:pPr>
            <a:r>
              <a:rPr lang="en-US" sz="3200" b="0" dirty="0">
                <a:solidFill>
                  <a:schemeClr val="tx1"/>
                </a:solidFill>
                <a:latin typeface="+mn-lt"/>
              </a:rPr>
              <a:t>2 </a:t>
            </a:r>
            <a:r>
              <a:rPr lang="en-US" sz="3200" b="0" dirty="0">
                <a:solidFill>
                  <a:schemeClr val="tx1"/>
                </a:solidFill>
                <a:latin typeface="+mn-lt"/>
              </a:rPr>
              <a:t>shovelfuls of good garden </a:t>
            </a:r>
            <a:r>
              <a:rPr lang="en-US" sz="3200" b="0" dirty="0">
                <a:solidFill>
                  <a:schemeClr val="tx1"/>
                </a:solidFill>
                <a:latin typeface="+mn-lt"/>
              </a:rPr>
              <a:t>soil</a:t>
            </a:r>
          </a:p>
          <a:p>
            <a:pPr marL="457200" indent="-457200">
              <a:buFont typeface="Arial" panose="020B0604020202020204" pitchFamily="34" charset="0"/>
              <a:buChar char="•"/>
            </a:pPr>
            <a:r>
              <a:rPr lang="en-US" sz="3200" b="0" dirty="0">
                <a:solidFill>
                  <a:schemeClr val="tx1"/>
                </a:solidFill>
                <a:latin typeface="+mn-lt"/>
              </a:rPr>
              <a:t>one </a:t>
            </a:r>
            <a:r>
              <a:rPr lang="en-US" sz="3200" b="0" dirty="0">
                <a:solidFill>
                  <a:schemeClr val="tx1"/>
                </a:solidFill>
                <a:latin typeface="+mn-lt"/>
              </a:rPr>
              <a:t>packet of dry </a:t>
            </a:r>
            <a:endParaRPr lang="en-US" sz="3200" b="0" dirty="0">
              <a:solidFill>
                <a:schemeClr val="tx1"/>
              </a:solidFill>
              <a:latin typeface="+mn-lt"/>
            </a:endParaRPr>
          </a:p>
          <a:p>
            <a:pPr marL="457200" indent="-457200">
              <a:buFont typeface="Arial" panose="020B0604020202020204" pitchFamily="34" charset="0"/>
              <a:buChar char="•"/>
            </a:pPr>
            <a:r>
              <a:rPr lang="en-US" sz="3200" b="0" dirty="0">
                <a:solidFill>
                  <a:schemeClr val="tx1"/>
                </a:solidFill>
                <a:latin typeface="+mn-lt"/>
              </a:rPr>
              <a:t>1/4 </a:t>
            </a:r>
            <a:r>
              <a:rPr lang="en-US" sz="3200" b="0" dirty="0">
                <a:solidFill>
                  <a:schemeClr val="tx1"/>
                </a:solidFill>
                <a:latin typeface="+mn-lt"/>
              </a:rPr>
              <a:t>cup of molasses </a:t>
            </a:r>
            <a:endParaRPr lang="en-US" sz="3200" b="0" dirty="0">
              <a:solidFill>
                <a:schemeClr val="tx1"/>
              </a:solidFill>
              <a:latin typeface="+mn-lt"/>
            </a:endParaRPr>
          </a:p>
          <a:p>
            <a:r>
              <a:rPr lang="en-US" sz="3200" b="0" dirty="0">
                <a:solidFill>
                  <a:schemeClr val="tx1"/>
                </a:solidFill>
                <a:latin typeface="+mn-lt"/>
              </a:rPr>
              <a:t>Add </a:t>
            </a:r>
            <a:r>
              <a:rPr lang="en-US" sz="3200" b="0" dirty="0">
                <a:solidFill>
                  <a:schemeClr val="tx1"/>
                </a:solidFill>
                <a:latin typeface="+mn-lt"/>
              </a:rPr>
              <a:t>warm water to fill the bucket within 3 inches of the top and stir. Place the bucket in the sun and stir every few hours for 24 to 48 hours. Once the accelerator is brewed, pour the mixture over the compost pile.</a:t>
            </a:r>
          </a:p>
        </p:txBody>
      </p:sp>
    </p:spTree>
    <p:extLst>
      <p:ext uri="{BB962C8B-B14F-4D97-AF65-F5344CB8AC3E}">
        <p14:creationId xmlns:p14="http://schemas.microsoft.com/office/powerpoint/2010/main" val="287106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Compost Helpers</a:t>
            </a:r>
          </a:p>
        </p:txBody>
      </p:sp>
      <p:pic>
        <p:nvPicPr>
          <p:cNvPr id="3" name="Picture 2"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
        <p:nvSpPr>
          <p:cNvPr id="4" name="TextBox 3"/>
          <p:cNvSpPr txBox="1"/>
          <p:nvPr/>
        </p:nvSpPr>
        <p:spPr>
          <a:xfrm>
            <a:off x="495300" y="990600"/>
            <a:ext cx="7848600" cy="584775"/>
          </a:xfrm>
          <a:prstGeom prst="rect">
            <a:avLst/>
          </a:prstGeom>
          <a:noFill/>
        </p:spPr>
        <p:txBody>
          <a:bodyPr wrap="square" rtlCol="0">
            <a:spAutoFit/>
          </a:bodyPr>
          <a:lstStyle/>
          <a:p>
            <a:r>
              <a:rPr lang="en-US" sz="3200" b="0" dirty="0">
                <a:solidFill>
                  <a:schemeClr val="tx1"/>
                </a:solidFill>
                <a:latin typeface="+mn-lt"/>
              </a:rPr>
              <a:t>Recipe </a:t>
            </a:r>
            <a:r>
              <a:rPr lang="en-US" sz="3200" b="0" dirty="0" smtClean="0">
                <a:solidFill>
                  <a:schemeClr val="tx1"/>
                </a:solidFill>
                <a:latin typeface="+mn-lt"/>
              </a:rPr>
              <a:t>2:</a:t>
            </a:r>
            <a:endParaRPr lang="en-US" sz="3200" b="0" dirty="0">
              <a:solidFill>
                <a:schemeClr val="tx1"/>
              </a:solidFill>
              <a:latin typeface="+mn-lt"/>
            </a:endParaRPr>
          </a:p>
        </p:txBody>
      </p:sp>
      <p:sp>
        <p:nvSpPr>
          <p:cNvPr id="5" name="Rectangle 4"/>
          <p:cNvSpPr/>
          <p:nvPr/>
        </p:nvSpPr>
        <p:spPr>
          <a:xfrm>
            <a:off x="495300" y="1683127"/>
            <a:ext cx="8343900" cy="4031873"/>
          </a:xfrm>
          <a:prstGeom prst="rect">
            <a:avLst/>
          </a:prstGeom>
        </p:spPr>
        <p:txBody>
          <a:bodyPr wrap="square">
            <a:spAutoFit/>
          </a:bodyPr>
          <a:lstStyle/>
          <a:p>
            <a:r>
              <a:rPr lang="en-US" sz="3200" b="0" dirty="0">
                <a:solidFill>
                  <a:schemeClr val="tx1"/>
                </a:solidFill>
                <a:latin typeface="Calibri" panose="020F0502020204030204" pitchFamily="34" charset="0"/>
                <a:cs typeface="Calibri" panose="020F0502020204030204" pitchFamily="34" charset="0"/>
              </a:rPr>
              <a:t>In a 5 gallon bucket put:</a:t>
            </a:r>
          </a:p>
          <a:p>
            <a:pPr marL="457200" indent="-457200">
              <a:buFont typeface="Arial" panose="020B0604020202020204" pitchFamily="34" charset="0"/>
              <a:buChar char="•"/>
            </a:pPr>
            <a:r>
              <a:rPr lang="en-US" sz="3200" b="0" dirty="0" smtClean="0">
                <a:solidFill>
                  <a:schemeClr val="tx1"/>
                </a:solidFill>
                <a:latin typeface="+mn-lt"/>
              </a:rPr>
              <a:t>1 </a:t>
            </a:r>
            <a:r>
              <a:rPr lang="en-US" sz="3200" b="0" dirty="0">
                <a:solidFill>
                  <a:schemeClr val="tx1"/>
                </a:solidFill>
                <a:latin typeface="+mn-lt"/>
              </a:rPr>
              <a:t>gallon of warm </a:t>
            </a:r>
            <a:r>
              <a:rPr lang="en-US" sz="3200" b="0" dirty="0" smtClean="0">
                <a:solidFill>
                  <a:schemeClr val="tx1"/>
                </a:solidFill>
                <a:latin typeface="+mn-lt"/>
              </a:rPr>
              <a:t>water</a:t>
            </a:r>
          </a:p>
          <a:p>
            <a:pPr marL="457200" indent="-457200">
              <a:buFont typeface="Arial" panose="020B0604020202020204" pitchFamily="34" charset="0"/>
              <a:buChar char="•"/>
            </a:pPr>
            <a:r>
              <a:rPr lang="en-US" sz="3200" b="0" dirty="0" smtClean="0">
                <a:solidFill>
                  <a:schemeClr val="tx1"/>
                </a:solidFill>
                <a:latin typeface="+mn-lt"/>
              </a:rPr>
              <a:t>1 </a:t>
            </a:r>
            <a:r>
              <a:rPr lang="en-US" sz="3200" b="0" dirty="0">
                <a:solidFill>
                  <a:schemeClr val="tx1"/>
                </a:solidFill>
                <a:latin typeface="+mn-lt"/>
              </a:rPr>
              <a:t>can of flat, warm beer </a:t>
            </a:r>
            <a:endParaRPr lang="en-US" sz="3200" b="0" dirty="0" smtClean="0">
              <a:solidFill>
                <a:schemeClr val="tx1"/>
              </a:solidFill>
              <a:latin typeface="+mn-lt"/>
            </a:endParaRPr>
          </a:p>
          <a:p>
            <a:pPr marL="457200" indent="-457200">
              <a:buFont typeface="Arial" panose="020B0604020202020204" pitchFamily="34" charset="0"/>
              <a:buChar char="•"/>
            </a:pPr>
            <a:r>
              <a:rPr lang="en-US" sz="3200" b="0" dirty="0" smtClean="0">
                <a:solidFill>
                  <a:schemeClr val="tx1"/>
                </a:solidFill>
                <a:latin typeface="+mn-lt"/>
              </a:rPr>
              <a:t>1can </a:t>
            </a:r>
            <a:r>
              <a:rPr lang="en-US" sz="3200" b="0" dirty="0">
                <a:solidFill>
                  <a:schemeClr val="tx1"/>
                </a:solidFill>
                <a:latin typeface="+mn-lt"/>
              </a:rPr>
              <a:t>of </a:t>
            </a:r>
            <a:r>
              <a:rPr lang="en-US" sz="3200" b="0" dirty="0" smtClean="0">
                <a:solidFill>
                  <a:schemeClr val="tx1"/>
                </a:solidFill>
                <a:latin typeface="+mn-lt"/>
              </a:rPr>
              <a:t>cola</a:t>
            </a:r>
          </a:p>
          <a:p>
            <a:pPr marL="457200" indent="-457200">
              <a:buFont typeface="Arial" panose="020B0604020202020204" pitchFamily="34" charset="0"/>
              <a:buChar char="•"/>
            </a:pPr>
            <a:r>
              <a:rPr lang="en-US" sz="3200" b="0" dirty="0" smtClean="0">
                <a:solidFill>
                  <a:schemeClr val="tx1"/>
                </a:solidFill>
                <a:latin typeface="+mn-lt"/>
              </a:rPr>
              <a:t>Mix </a:t>
            </a:r>
            <a:r>
              <a:rPr lang="en-US" sz="3200" b="0" dirty="0">
                <a:solidFill>
                  <a:schemeClr val="tx1"/>
                </a:solidFill>
                <a:latin typeface="+mn-lt"/>
              </a:rPr>
              <a:t>in ½ cup of household </a:t>
            </a:r>
            <a:r>
              <a:rPr lang="en-US" sz="3200" b="0" dirty="0" smtClean="0">
                <a:solidFill>
                  <a:schemeClr val="tx1"/>
                </a:solidFill>
                <a:latin typeface="+mn-lt"/>
              </a:rPr>
              <a:t>ammonia</a:t>
            </a:r>
          </a:p>
          <a:p>
            <a:r>
              <a:rPr lang="en-US" sz="3200" b="0" dirty="0" smtClean="0">
                <a:solidFill>
                  <a:schemeClr val="tx1"/>
                </a:solidFill>
                <a:latin typeface="+mn-lt"/>
              </a:rPr>
              <a:t>Stir </a:t>
            </a:r>
            <a:r>
              <a:rPr lang="en-US" sz="3200" b="0" dirty="0">
                <a:solidFill>
                  <a:schemeClr val="tx1"/>
                </a:solidFill>
                <a:latin typeface="+mn-lt"/>
              </a:rPr>
              <a:t>well, until all of the ingredients are thoroughly blended and then pour the solution slowly over the compost heap.</a:t>
            </a:r>
          </a:p>
        </p:txBody>
      </p:sp>
    </p:spTree>
    <p:extLst>
      <p:ext uri="{BB962C8B-B14F-4D97-AF65-F5344CB8AC3E}">
        <p14:creationId xmlns:p14="http://schemas.microsoft.com/office/powerpoint/2010/main" val="295938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Composting Tools</a:t>
            </a:r>
          </a:p>
        </p:txBody>
      </p:sp>
      <p:sp>
        <p:nvSpPr>
          <p:cNvPr id="1028" name="Rectangle 4"/>
          <p:cNvSpPr>
            <a:spLocks noGrp="1" noChangeArrowheads="1"/>
          </p:cNvSpPr>
          <p:nvPr>
            <p:ph idx="1"/>
          </p:nvPr>
        </p:nvSpPr>
        <p:spPr/>
        <p:txBody>
          <a:bodyPr/>
          <a:lstStyle/>
          <a:p>
            <a:pPr eaLnBrk="1" hangingPunct="1">
              <a:lnSpc>
                <a:spcPct val="90000"/>
              </a:lnSpc>
            </a:pPr>
            <a:r>
              <a:rPr lang="en-US" dirty="0" smtClean="0"/>
              <a:t>Essential</a:t>
            </a:r>
          </a:p>
          <a:p>
            <a:pPr lvl="1" eaLnBrk="1" hangingPunct="1">
              <a:lnSpc>
                <a:spcPct val="90000"/>
              </a:lnSpc>
            </a:pPr>
            <a:r>
              <a:rPr lang="en-US" dirty="0" smtClean="0"/>
              <a:t>Spading or Pitch Fork</a:t>
            </a:r>
          </a:p>
          <a:p>
            <a:pPr lvl="1" eaLnBrk="1" hangingPunct="1">
              <a:lnSpc>
                <a:spcPct val="90000"/>
              </a:lnSpc>
            </a:pPr>
            <a:r>
              <a:rPr lang="en-US" dirty="0" smtClean="0"/>
              <a:t>Water Source</a:t>
            </a:r>
          </a:p>
          <a:p>
            <a:pPr eaLnBrk="1" hangingPunct="1">
              <a:lnSpc>
                <a:spcPct val="90000"/>
              </a:lnSpc>
            </a:pPr>
            <a:r>
              <a:rPr lang="en-US" dirty="0" smtClean="0"/>
              <a:t>Optional</a:t>
            </a:r>
          </a:p>
          <a:p>
            <a:pPr lvl="1" eaLnBrk="1" hangingPunct="1">
              <a:lnSpc>
                <a:spcPct val="90000"/>
              </a:lnSpc>
            </a:pPr>
            <a:r>
              <a:rPr lang="en-US" dirty="0" smtClean="0"/>
              <a:t>Thermometer</a:t>
            </a:r>
          </a:p>
          <a:p>
            <a:pPr lvl="1" eaLnBrk="1" hangingPunct="1">
              <a:lnSpc>
                <a:spcPct val="90000"/>
              </a:lnSpc>
            </a:pPr>
            <a:r>
              <a:rPr lang="en-US" dirty="0" smtClean="0"/>
              <a:t>Bin(s)</a:t>
            </a:r>
          </a:p>
          <a:p>
            <a:pPr lvl="1" eaLnBrk="1" hangingPunct="1">
              <a:lnSpc>
                <a:spcPct val="90000"/>
              </a:lnSpc>
            </a:pPr>
            <a:r>
              <a:rPr lang="en-US" dirty="0" smtClean="0"/>
              <a:t>Chipper</a:t>
            </a:r>
          </a:p>
          <a:p>
            <a:pPr lvl="1" eaLnBrk="1" hangingPunct="1">
              <a:lnSpc>
                <a:spcPct val="90000"/>
              </a:lnSpc>
            </a:pPr>
            <a:r>
              <a:rPr lang="en-US" dirty="0" smtClean="0"/>
              <a:t>Turning Tool</a:t>
            </a:r>
          </a:p>
        </p:txBody>
      </p:sp>
      <p:graphicFrame>
        <p:nvGraphicFramePr>
          <p:cNvPr id="1026" name="Object 5"/>
          <p:cNvGraphicFramePr>
            <a:graphicFrameLocks noChangeAspect="1"/>
          </p:cNvGraphicFramePr>
          <p:nvPr>
            <p:extLst>
              <p:ext uri="{D42A27DB-BD31-4B8C-83A1-F6EECF244321}">
                <p14:modId xmlns:p14="http://schemas.microsoft.com/office/powerpoint/2010/main" val="798186993"/>
              </p:ext>
            </p:extLst>
          </p:nvPr>
        </p:nvGraphicFramePr>
        <p:xfrm>
          <a:off x="4495800" y="2286000"/>
          <a:ext cx="4476750" cy="3390900"/>
        </p:xfrm>
        <a:graphic>
          <a:graphicData uri="http://schemas.openxmlformats.org/presentationml/2006/ole">
            <mc:AlternateContent xmlns:mc="http://schemas.openxmlformats.org/markup-compatibility/2006">
              <mc:Choice xmlns:v="urn:schemas-microsoft-com:vml" Requires="v">
                <p:oleObj spid="_x0000_s7171" name="Drawing" r:id="rId3" imgW="4476241" imgH="3391029" progId="Presentations.Drawing.11">
                  <p:embed/>
                </p:oleObj>
              </mc:Choice>
              <mc:Fallback>
                <p:oleObj name="Drawing" r:id="rId3" imgW="4476241" imgH="3391029" progId="Presentations.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6000"/>
                        <a:ext cx="44767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descr="MG logo without background.jpg"/>
          <p:cNvPicPr>
            <a:picLocks noChangeAspect="1"/>
          </p:cNvPicPr>
          <p:nvPr/>
        </p:nvPicPr>
        <p:blipFill>
          <a:blip r:embed="rId5" cstate="print"/>
          <a:stretch>
            <a:fillRect/>
          </a:stretch>
        </p:blipFill>
        <p:spPr>
          <a:xfrm>
            <a:off x="304800" y="5943600"/>
            <a:ext cx="1028700" cy="685800"/>
          </a:xfrm>
          <a:prstGeom prst="rect">
            <a:avLst/>
          </a:prstGeom>
        </p:spPr>
      </p:pic>
    </p:spTree>
    <p:extLst>
      <p:ext uri="{BB962C8B-B14F-4D97-AF65-F5344CB8AC3E}">
        <p14:creationId xmlns:p14="http://schemas.microsoft.com/office/powerpoint/2010/main" val="36530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2654" y="0"/>
            <a:ext cx="9166654" cy="1431925"/>
          </a:xfrm>
        </p:spPr>
        <p:txBody>
          <a:bodyPr/>
          <a:lstStyle/>
          <a:p>
            <a:pPr eaLnBrk="1" hangingPunct="1"/>
            <a:r>
              <a:rPr lang="en-US" dirty="0" smtClean="0"/>
              <a:t>Containers: </a:t>
            </a:r>
            <a:r>
              <a:rPr lang="en-US" dirty="0" smtClean="0"/>
              <a:t>Homemade Bins</a:t>
            </a:r>
          </a:p>
        </p:txBody>
      </p:sp>
      <p:pic>
        <p:nvPicPr>
          <p:cNvPr id="18435" name="Picture 177" descr="1189_1"/>
          <p:cNvPicPr>
            <a:picLocks noChangeAspect="1" noChangeArrowheads="1"/>
          </p:cNvPicPr>
          <p:nvPr/>
        </p:nvPicPr>
        <p:blipFill>
          <a:blip r:embed="rId2" cstate="print"/>
          <a:srcRect/>
          <a:stretch>
            <a:fillRect/>
          </a:stretch>
        </p:blipFill>
        <p:spPr bwMode="auto">
          <a:xfrm>
            <a:off x="1295400" y="1524000"/>
            <a:ext cx="3200400" cy="2613025"/>
          </a:xfrm>
          <a:prstGeom prst="rect">
            <a:avLst/>
          </a:prstGeom>
          <a:noFill/>
          <a:ln w="9525">
            <a:noFill/>
            <a:miter lim="800000"/>
            <a:headEnd/>
            <a:tailEnd/>
          </a:ln>
        </p:spPr>
      </p:pic>
      <p:pic>
        <p:nvPicPr>
          <p:cNvPr id="18436" name="Picture 221" descr="1189_2"/>
          <p:cNvPicPr>
            <a:picLocks noChangeAspect="1" noChangeArrowheads="1"/>
          </p:cNvPicPr>
          <p:nvPr/>
        </p:nvPicPr>
        <p:blipFill>
          <a:blip r:embed="rId3" cstate="print"/>
          <a:srcRect/>
          <a:stretch>
            <a:fillRect/>
          </a:stretch>
        </p:blipFill>
        <p:spPr bwMode="auto">
          <a:xfrm>
            <a:off x="4800600" y="1524000"/>
            <a:ext cx="2493963" cy="2590800"/>
          </a:xfrm>
          <a:prstGeom prst="rect">
            <a:avLst/>
          </a:prstGeom>
          <a:noFill/>
          <a:ln w="9525">
            <a:noFill/>
            <a:miter lim="800000"/>
            <a:headEnd/>
            <a:tailEnd/>
          </a:ln>
        </p:spPr>
      </p:pic>
      <p:pic>
        <p:nvPicPr>
          <p:cNvPr id="18437" name="Picture 222" descr="1189_3"/>
          <p:cNvPicPr>
            <a:picLocks noChangeAspect="1" noChangeArrowheads="1"/>
          </p:cNvPicPr>
          <p:nvPr/>
        </p:nvPicPr>
        <p:blipFill>
          <a:blip r:embed="rId4" cstate="print"/>
          <a:srcRect/>
          <a:stretch>
            <a:fillRect/>
          </a:stretch>
        </p:blipFill>
        <p:spPr bwMode="auto">
          <a:xfrm>
            <a:off x="1295400" y="4343400"/>
            <a:ext cx="3200400" cy="2311400"/>
          </a:xfrm>
          <a:prstGeom prst="rect">
            <a:avLst/>
          </a:prstGeom>
          <a:noFill/>
          <a:ln w="9525">
            <a:noFill/>
            <a:miter lim="800000"/>
            <a:headEnd/>
            <a:tailEnd/>
          </a:ln>
        </p:spPr>
      </p:pic>
      <p:pic>
        <p:nvPicPr>
          <p:cNvPr id="18438" name="Picture 223" descr="1189_4"/>
          <p:cNvPicPr>
            <a:picLocks noChangeAspect="1" noChangeArrowheads="1"/>
          </p:cNvPicPr>
          <p:nvPr/>
        </p:nvPicPr>
        <p:blipFill>
          <a:blip r:embed="rId5" cstate="print"/>
          <a:srcRect/>
          <a:stretch>
            <a:fillRect/>
          </a:stretch>
        </p:blipFill>
        <p:spPr bwMode="auto">
          <a:xfrm>
            <a:off x="4800600" y="4343400"/>
            <a:ext cx="2743200" cy="2316163"/>
          </a:xfrm>
          <a:prstGeom prst="rect">
            <a:avLst/>
          </a:prstGeom>
          <a:noFill/>
          <a:ln w="9525">
            <a:noFill/>
            <a:miter lim="800000"/>
            <a:headEnd/>
            <a:tailEnd/>
          </a:ln>
        </p:spPr>
      </p:pic>
      <p:pic>
        <p:nvPicPr>
          <p:cNvPr id="7" name="Picture 6" descr="MG logo without background.jpg"/>
          <p:cNvPicPr>
            <a:picLocks noChangeAspect="1"/>
          </p:cNvPicPr>
          <p:nvPr/>
        </p:nvPicPr>
        <p:blipFill>
          <a:blip r:embed="rId6"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71291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Why Compost?</a:t>
            </a:r>
          </a:p>
        </p:txBody>
      </p:sp>
      <p:sp>
        <p:nvSpPr>
          <p:cNvPr id="96259" name="Rectangle 3"/>
          <p:cNvSpPr>
            <a:spLocks noGrp="1" noChangeArrowheads="1"/>
          </p:cNvSpPr>
          <p:nvPr>
            <p:ph idx="1"/>
          </p:nvPr>
        </p:nvSpPr>
        <p:spPr>
          <a:xfrm>
            <a:off x="1027113" y="1439068"/>
            <a:ext cx="7543800" cy="4580731"/>
          </a:xfrm>
        </p:spPr>
        <p:txBody>
          <a:bodyPr/>
          <a:lstStyle/>
          <a:p>
            <a:pPr marL="457200" indent="-457200" eaLnBrk="1" hangingPunct="1"/>
            <a:r>
              <a:rPr lang="en-US" dirty="0" smtClean="0"/>
              <a:t>Recycle waste materials</a:t>
            </a:r>
          </a:p>
          <a:p>
            <a:pPr marL="457200" indent="-457200" eaLnBrk="1" hangingPunct="1"/>
            <a:r>
              <a:rPr lang="en-US" dirty="0" smtClean="0"/>
              <a:t>Enhance soil structure</a:t>
            </a:r>
          </a:p>
          <a:p>
            <a:pPr marL="457200" indent="-457200" eaLnBrk="1" hangingPunct="1"/>
            <a:r>
              <a:rPr lang="en-US" dirty="0" smtClean="0"/>
              <a:t>Reduce soil losses from erosion</a:t>
            </a:r>
          </a:p>
          <a:p>
            <a:pPr marL="457200" indent="-457200" eaLnBrk="1" hangingPunct="1"/>
            <a:r>
              <a:rPr lang="en-US" dirty="0" smtClean="0"/>
              <a:t>Improve oxygen availability in soil</a:t>
            </a:r>
          </a:p>
          <a:p>
            <a:pPr marL="457200" indent="-457200" eaLnBrk="1" hangingPunct="1"/>
            <a:r>
              <a:rPr lang="en-US" dirty="0" smtClean="0"/>
              <a:t>Increase organic matter</a:t>
            </a:r>
          </a:p>
          <a:p>
            <a:pPr marL="457200" indent="-457200" eaLnBrk="1" hangingPunct="1"/>
            <a:r>
              <a:rPr lang="en-US" dirty="0" smtClean="0"/>
              <a:t>Increase essential plant nutrients</a:t>
            </a:r>
          </a:p>
          <a:p>
            <a:pPr marL="457200" indent="-457200" eaLnBrk="1" hangingPunct="1"/>
            <a:r>
              <a:rPr lang="en-US" dirty="0" smtClean="0"/>
              <a:t>Increase biological </a:t>
            </a:r>
            <a:r>
              <a:rPr lang="en-US" dirty="0" smtClean="0"/>
              <a:t>activity</a:t>
            </a:r>
          </a:p>
          <a:p>
            <a:pPr marL="457200" indent="-457200" eaLnBrk="1" hangingPunct="1"/>
            <a:r>
              <a:rPr lang="en-US" dirty="0" smtClean="0"/>
              <a:t>Conserve water</a:t>
            </a:r>
            <a:endParaRPr lang="en-US" dirty="0" smtClean="0"/>
          </a:p>
        </p:txBody>
      </p:sp>
      <p:pic>
        <p:nvPicPr>
          <p:cNvPr id="10244" name="Picture 4" descr="j0281116[1]"/>
          <p:cNvPicPr>
            <a:picLocks noChangeAspect="1" noChangeArrowheads="1"/>
          </p:cNvPicPr>
          <p:nvPr/>
        </p:nvPicPr>
        <p:blipFill>
          <a:blip r:embed="rId2" cstate="print"/>
          <a:srcRect/>
          <a:stretch>
            <a:fillRect/>
          </a:stretch>
        </p:blipFill>
        <p:spPr bwMode="auto">
          <a:xfrm>
            <a:off x="6723063" y="457200"/>
            <a:ext cx="1847850" cy="1963738"/>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6259">
                                            <p:txEl>
                                              <p:pRg st="7" end="7"/>
                                            </p:txEl>
                                          </p:spTgt>
                                        </p:tgtEl>
                                        <p:attrNameLst>
                                          <p:attrName>style.visibility</p:attrName>
                                        </p:attrNameLst>
                                      </p:cBhvr>
                                      <p:to>
                                        <p:strVal val="visible"/>
                                      </p:to>
                                    </p:set>
                                    <p:anim calcmode="lin" valueType="num">
                                      <p:cBhvr additive="base">
                                        <p:cTn id="49"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0595"/>
            <a:ext cx="9144000" cy="1431925"/>
          </a:xfrm>
        </p:spPr>
        <p:txBody>
          <a:bodyPr/>
          <a:lstStyle/>
          <a:p>
            <a:pPr eaLnBrk="1" hangingPunct="1"/>
            <a:r>
              <a:rPr lang="en-US" dirty="0"/>
              <a:t>Containers : </a:t>
            </a:r>
            <a:r>
              <a:rPr lang="en-US" dirty="0" smtClean="0"/>
              <a:t>Prefab Bins</a:t>
            </a:r>
          </a:p>
        </p:txBody>
      </p:sp>
      <p:pic>
        <p:nvPicPr>
          <p:cNvPr id="19459" name="Picture 8" descr="ggourmet"/>
          <p:cNvPicPr>
            <a:picLocks noChangeAspect="1" noChangeArrowheads="1"/>
          </p:cNvPicPr>
          <p:nvPr/>
        </p:nvPicPr>
        <p:blipFill>
          <a:blip r:embed="rId2" cstate="print"/>
          <a:srcRect/>
          <a:stretch>
            <a:fillRect/>
          </a:stretch>
        </p:blipFill>
        <p:spPr bwMode="auto">
          <a:xfrm>
            <a:off x="533400" y="2362200"/>
            <a:ext cx="2212975" cy="3276600"/>
          </a:xfrm>
          <a:prstGeom prst="rect">
            <a:avLst/>
          </a:prstGeom>
          <a:noFill/>
          <a:ln w="9525">
            <a:noFill/>
            <a:miter lim="800000"/>
            <a:headEnd/>
            <a:tailEnd/>
          </a:ln>
        </p:spPr>
      </p:pic>
      <p:pic>
        <p:nvPicPr>
          <p:cNvPr id="19460" name="Picture 10" descr="Earth Machine Classic"/>
          <p:cNvPicPr>
            <a:picLocks noChangeAspect="1" noChangeArrowheads="1"/>
          </p:cNvPicPr>
          <p:nvPr/>
        </p:nvPicPr>
        <p:blipFill>
          <a:blip r:embed="rId3" cstate="print"/>
          <a:srcRect/>
          <a:stretch>
            <a:fillRect/>
          </a:stretch>
        </p:blipFill>
        <p:spPr bwMode="auto">
          <a:xfrm>
            <a:off x="6172200" y="2362200"/>
            <a:ext cx="2482850" cy="3276600"/>
          </a:xfrm>
          <a:prstGeom prst="rect">
            <a:avLst/>
          </a:prstGeom>
          <a:noFill/>
          <a:ln w="9525">
            <a:noFill/>
            <a:miter lim="800000"/>
            <a:headEnd/>
            <a:tailEnd/>
          </a:ln>
        </p:spPr>
      </p:pic>
      <p:pic>
        <p:nvPicPr>
          <p:cNvPr id="19461" name="Picture 12" descr="Small Unit"/>
          <p:cNvPicPr>
            <a:picLocks noChangeAspect="1" noChangeArrowheads="1"/>
          </p:cNvPicPr>
          <p:nvPr/>
        </p:nvPicPr>
        <p:blipFill>
          <a:blip r:embed="rId4" cstate="print"/>
          <a:srcRect/>
          <a:stretch>
            <a:fillRect/>
          </a:stretch>
        </p:blipFill>
        <p:spPr bwMode="auto">
          <a:xfrm>
            <a:off x="3276600" y="2362200"/>
            <a:ext cx="2246313" cy="3276600"/>
          </a:xfrm>
          <a:prstGeom prst="rect">
            <a:avLst/>
          </a:prstGeom>
          <a:noFill/>
          <a:ln w="9525">
            <a:noFill/>
            <a:miter lim="800000"/>
            <a:headEnd/>
            <a:tailEnd/>
          </a:ln>
        </p:spPr>
      </p:pic>
      <p:pic>
        <p:nvPicPr>
          <p:cNvPr id="6" name="Picture 5" descr="MG logo without background.jpg"/>
          <p:cNvPicPr>
            <a:picLocks noChangeAspect="1"/>
          </p:cNvPicPr>
          <p:nvPr/>
        </p:nvPicPr>
        <p:blipFill>
          <a:blip r:embed="rId5"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319557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0" y="0"/>
            <a:ext cx="9144000" cy="1431925"/>
          </a:xfrm>
        </p:spPr>
        <p:txBody>
          <a:bodyPr/>
          <a:lstStyle/>
          <a:p>
            <a:pPr eaLnBrk="1" hangingPunct="1"/>
            <a:r>
              <a:rPr lang="en-US" dirty="0"/>
              <a:t>Containers : </a:t>
            </a:r>
            <a:r>
              <a:rPr lang="en-US" dirty="0" smtClean="0"/>
              <a:t>Three Bins</a:t>
            </a:r>
          </a:p>
        </p:txBody>
      </p:sp>
      <p:graphicFrame>
        <p:nvGraphicFramePr>
          <p:cNvPr id="4098" name="Object 4"/>
          <p:cNvGraphicFramePr>
            <a:graphicFrameLocks noChangeAspect="1"/>
          </p:cNvGraphicFramePr>
          <p:nvPr/>
        </p:nvGraphicFramePr>
        <p:xfrm>
          <a:off x="1066800" y="1484313"/>
          <a:ext cx="6781800" cy="5373687"/>
        </p:xfrm>
        <a:graphic>
          <a:graphicData uri="http://schemas.openxmlformats.org/presentationml/2006/ole">
            <mc:AlternateContent xmlns:mc="http://schemas.openxmlformats.org/markup-compatibility/2006">
              <mc:Choice xmlns:v="urn:schemas-microsoft-com:vml" Requires="v">
                <p:oleObj spid="_x0000_s6153" name="Drawing" r:id="rId3" imgW="6106209" imgH="4838659" progId="Presentations.Drawing.11">
                  <p:embed/>
                </p:oleObj>
              </mc:Choice>
              <mc:Fallback>
                <p:oleObj name="Drawing" r:id="rId3" imgW="6106209" imgH="4838659" progId="Presentations.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84313"/>
                        <a:ext cx="67818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MG logo without background.jpg"/>
          <p:cNvPicPr>
            <a:picLocks noChangeAspect="1"/>
          </p:cNvPicPr>
          <p:nvPr/>
        </p:nvPicPr>
        <p:blipFill>
          <a:blip r:embed="rId5"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65392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6476" y="0"/>
            <a:ext cx="9160476" cy="1431925"/>
          </a:xfrm>
        </p:spPr>
        <p:txBody>
          <a:bodyPr/>
          <a:lstStyle/>
          <a:p>
            <a:pPr eaLnBrk="1" hangingPunct="1"/>
            <a:r>
              <a:rPr lang="en-US" dirty="0"/>
              <a:t>Containers : </a:t>
            </a:r>
            <a:r>
              <a:rPr lang="en-US" dirty="0" smtClean="0"/>
              <a:t>Rotating Drum</a:t>
            </a:r>
          </a:p>
        </p:txBody>
      </p:sp>
      <p:pic>
        <p:nvPicPr>
          <p:cNvPr id="20483" name="Picture 4" descr="1189_6"/>
          <p:cNvPicPr>
            <a:picLocks noChangeAspect="1" noChangeArrowheads="1"/>
          </p:cNvPicPr>
          <p:nvPr/>
        </p:nvPicPr>
        <p:blipFill>
          <a:blip r:embed="rId2" cstate="print"/>
          <a:srcRect/>
          <a:stretch>
            <a:fillRect/>
          </a:stretch>
        </p:blipFill>
        <p:spPr bwMode="auto">
          <a:xfrm>
            <a:off x="2057400" y="1752600"/>
            <a:ext cx="4800600" cy="4773613"/>
          </a:xfrm>
          <a:prstGeom prst="rect">
            <a:avLst/>
          </a:prstGeom>
          <a:noFill/>
          <a:ln w="9525">
            <a:noFill/>
            <a:miter lim="800000"/>
            <a:headEnd/>
            <a:tailEnd/>
          </a:ln>
        </p:spPr>
      </p:pic>
      <p:pic>
        <p:nvPicPr>
          <p:cNvPr id="4" name="Picture 3"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2032271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Chippers and Shredders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11398"/>
            <a:ext cx="252162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222" y="2068598"/>
            <a:ext cx="277212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descr="http://www.dactyls-and-drakes.com/wp-content/uploads/2011/06/IMGP09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027408"/>
            <a:ext cx="1857375"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10200"/>
            <a:ext cx="8458200" cy="461665"/>
          </a:xfrm>
          <a:prstGeom prst="rect">
            <a:avLst/>
          </a:prstGeom>
          <a:noFill/>
        </p:spPr>
        <p:txBody>
          <a:bodyPr wrap="square" rtlCol="0">
            <a:spAutoFit/>
          </a:bodyPr>
          <a:lstStyle/>
          <a:p>
            <a:r>
              <a:rPr lang="en-US" sz="2400" dirty="0" smtClean="0"/>
              <a:t>Electronic                  Hand crank                Home made</a:t>
            </a:r>
            <a:endParaRPr lang="en-US" sz="2400" dirty="0"/>
          </a:p>
        </p:txBody>
      </p:sp>
      <p:pic>
        <p:nvPicPr>
          <p:cNvPr id="7" name="Picture 6" descr="MG logo without background.jpg"/>
          <p:cNvPicPr>
            <a:picLocks noChangeAspect="1"/>
          </p:cNvPicPr>
          <p:nvPr/>
        </p:nvPicPr>
        <p:blipFill>
          <a:blip r:embed="rId5" cstate="print"/>
          <a:stretch>
            <a:fillRect/>
          </a:stretch>
        </p:blipFill>
        <p:spPr>
          <a:xfrm>
            <a:off x="304800" y="5943600"/>
            <a:ext cx="1028700" cy="685800"/>
          </a:xfrm>
          <a:prstGeom prst="rect">
            <a:avLst/>
          </a:prstGeom>
        </p:spPr>
      </p:pic>
    </p:spTree>
    <p:extLst>
      <p:ext uri="{BB962C8B-B14F-4D97-AF65-F5344CB8AC3E}">
        <p14:creationId xmlns:p14="http://schemas.microsoft.com/office/powerpoint/2010/main" val="4202660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096000" cy="4572000"/>
          </a:xfrm>
          <a:prstGeom prst="rect">
            <a:avLst/>
          </a:prstGeom>
        </p:spPr>
      </p:pic>
      <p:pic>
        <p:nvPicPr>
          <p:cNvPr id="3" name="Picture 2"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extLst>
      <p:ext uri="{BB962C8B-B14F-4D97-AF65-F5344CB8AC3E}">
        <p14:creationId xmlns:p14="http://schemas.microsoft.com/office/powerpoint/2010/main" val="412433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composters</a:t>
            </a:r>
            <a:endParaRPr lang="en-US" dirty="0"/>
          </a:p>
        </p:txBody>
      </p:sp>
      <p:pic>
        <p:nvPicPr>
          <p:cNvPr id="3" name="Picture 2"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371600"/>
            <a:ext cx="7315200" cy="4114800"/>
          </a:xfrm>
          <a:prstGeom prst="rect">
            <a:avLst/>
          </a:prstGeom>
        </p:spPr>
      </p:pic>
    </p:spTree>
    <p:extLst>
      <p:ext uri="{BB962C8B-B14F-4D97-AF65-F5344CB8AC3E}">
        <p14:creationId xmlns:p14="http://schemas.microsoft.com/office/powerpoint/2010/main" val="2934909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Vermicomposting</a:t>
            </a:r>
          </a:p>
        </p:txBody>
      </p:sp>
      <p:sp>
        <p:nvSpPr>
          <p:cNvPr id="27651" name="Rectangle 3"/>
          <p:cNvSpPr>
            <a:spLocks noGrp="1" noChangeArrowheads="1"/>
          </p:cNvSpPr>
          <p:nvPr>
            <p:ph idx="1"/>
          </p:nvPr>
        </p:nvSpPr>
        <p:spPr>
          <a:xfrm>
            <a:off x="1066800" y="1371600"/>
            <a:ext cx="6019800" cy="4876800"/>
          </a:xfrm>
        </p:spPr>
        <p:txBody>
          <a:bodyPr/>
          <a:lstStyle/>
          <a:p>
            <a:pPr eaLnBrk="1" hangingPunct="1">
              <a:lnSpc>
                <a:spcPct val="90000"/>
              </a:lnSpc>
            </a:pPr>
            <a:r>
              <a:rPr lang="en-US" dirty="0" smtClean="0"/>
              <a:t>Manure worms, red wigglers, or brandlings are used</a:t>
            </a:r>
          </a:p>
          <a:p>
            <a:pPr eaLnBrk="1" hangingPunct="1">
              <a:lnSpc>
                <a:spcPct val="90000"/>
              </a:lnSpc>
            </a:pPr>
            <a:r>
              <a:rPr lang="en-US" dirty="0" smtClean="0"/>
              <a:t>Need a protected environment and regular monitoring</a:t>
            </a:r>
          </a:p>
          <a:p>
            <a:pPr eaLnBrk="1" hangingPunct="1">
              <a:lnSpc>
                <a:spcPct val="90000"/>
              </a:lnSpc>
            </a:pPr>
            <a:r>
              <a:rPr lang="en-US" dirty="0" smtClean="0"/>
              <a:t>Covered bins limit odors and unwanted insects</a:t>
            </a:r>
          </a:p>
          <a:p>
            <a:pPr eaLnBrk="1" hangingPunct="1">
              <a:lnSpc>
                <a:spcPct val="90000"/>
              </a:lnSpc>
            </a:pPr>
            <a:r>
              <a:rPr lang="en-US" dirty="0" smtClean="0"/>
              <a:t>Material should be ground up or blended before feeding</a:t>
            </a:r>
          </a:p>
          <a:p>
            <a:pPr eaLnBrk="1" hangingPunct="1">
              <a:lnSpc>
                <a:spcPct val="90000"/>
              </a:lnSpc>
            </a:pPr>
            <a:r>
              <a:rPr lang="en-US" dirty="0" smtClean="0"/>
              <a:t>Worm castings are super-charged compost</a:t>
            </a:r>
          </a:p>
        </p:txBody>
      </p:sp>
      <p:pic>
        <p:nvPicPr>
          <p:cNvPr id="27652" name="Picture 5" descr="Worm Bin"/>
          <p:cNvPicPr>
            <a:picLocks noChangeAspect="1" noChangeArrowheads="1"/>
          </p:cNvPicPr>
          <p:nvPr/>
        </p:nvPicPr>
        <p:blipFill>
          <a:blip r:embed="rId2" cstate="print"/>
          <a:srcRect l="10234" t="7692" b="15384"/>
          <a:stretch>
            <a:fillRect/>
          </a:stretch>
        </p:blipFill>
        <p:spPr bwMode="auto">
          <a:xfrm>
            <a:off x="7239000" y="228600"/>
            <a:ext cx="1738313" cy="1981200"/>
          </a:xfrm>
          <a:prstGeom prst="rect">
            <a:avLst/>
          </a:prstGeom>
          <a:noFill/>
          <a:ln w="9525">
            <a:noFill/>
            <a:miter lim="800000"/>
            <a:headEnd/>
            <a:tailEnd/>
          </a:ln>
        </p:spPr>
      </p:pic>
      <p:pic>
        <p:nvPicPr>
          <p:cNvPr id="27653" name="Picture 7" descr="040913_wormbins"/>
          <p:cNvPicPr>
            <a:picLocks noChangeAspect="1" noChangeArrowheads="1"/>
          </p:cNvPicPr>
          <p:nvPr/>
        </p:nvPicPr>
        <p:blipFill>
          <a:blip r:embed="rId3" cstate="print"/>
          <a:srcRect/>
          <a:stretch>
            <a:fillRect/>
          </a:stretch>
        </p:blipFill>
        <p:spPr bwMode="auto">
          <a:xfrm>
            <a:off x="7239000" y="2209800"/>
            <a:ext cx="1714500" cy="3028950"/>
          </a:xfrm>
          <a:prstGeom prst="rect">
            <a:avLst/>
          </a:prstGeom>
          <a:noFill/>
          <a:ln w="9525">
            <a:noFill/>
            <a:miter lim="800000"/>
            <a:headEnd/>
            <a:tailEnd/>
          </a:ln>
        </p:spPr>
      </p:pic>
      <p:pic>
        <p:nvPicPr>
          <p:cNvPr id="6" name="Picture 5" descr="MG logo without background.jpg"/>
          <p:cNvPicPr>
            <a:picLocks noChangeAspect="1"/>
          </p:cNvPicPr>
          <p:nvPr/>
        </p:nvPicPr>
        <p:blipFill>
          <a:blip r:embed="rId4" cstate="print"/>
          <a:stretch>
            <a:fillRect/>
          </a:stretch>
        </p:blipFill>
        <p:spPr>
          <a:xfrm>
            <a:off x="304800" y="6019800"/>
            <a:ext cx="1028700" cy="685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 logo without background.jpg"/>
          <p:cNvPicPr>
            <a:picLocks noChangeAspect="1"/>
          </p:cNvPicPr>
          <p:nvPr/>
        </p:nvPicPr>
        <p:blipFill>
          <a:blip r:embed="rId2" cstate="print"/>
          <a:stretch>
            <a:fillRect/>
          </a:stretch>
        </p:blipFill>
        <p:spPr>
          <a:xfrm>
            <a:off x="304800" y="6019800"/>
            <a:ext cx="1028700" cy="685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1095"/>
            <a:ext cx="8477250" cy="5600700"/>
          </a:xfrm>
          <a:prstGeom prst="rect">
            <a:avLst/>
          </a:prstGeom>
        </p:spPr>
      </p:pic>
    </p:spTree>
    <p:extLst>
      <p:ext uri="{BB962C8B-B14F-4D97-AF65-F5344CB8AC3E}">
        <p14:creationId xmlns:p14="http://schemas.microsoft.com/office/powerpoint/2010/main" val="77426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Final Thoughts on Composting</a:t>
            </a:r>
          </a:p>
        </p:txBody>
      </p:sp>
      <p:sp>
        <p:nvSpPr>
          <p:cNvPr id="28675" name="Rectangle 3"/>
          <p:cNvSpPr>
            <a:spLocks noGrp="1" noChangeArrowheads="1"/>
          </p:cNvSpPr>
          <p:nvPr>
            <p:ph idx="1"/>
          </p:nvPr>
        </p:nvSpPr>
        <p:spPr/>
        <p:txBody>
          <a:bodyPr/>
          <a:lstStyle/>
          <a:p>
            <a:pPr eaLnBrk="1" hangingPunct="1"/>
            <a:r>
              <a:rPr lang="en-US" dirty="0" smtClean="0"/>
              <a:t>Use </a:t>
            </a:r>
            <a:r>
              <a:rPr lang="en-US" dirty="0" smtClean="0"/>
              <a:t>method that fits your style</a:t>
            </a:r>
          </a:p>
          <a:p>
            <a:pPr eaLnBrk="1" hangingPunct="1"/>
            <a:r>
              <a:rPr lang="en-US" dirty="0" smtClean="0"/>
              <a:t>Don’t make it too complicated</a:t>
            </a:r>
          </a:p>
          <a:p>
            <a:pPr eaLnBrk="1" hangingPunct="1"/>
            <a:r>
              <a:rPr lang="en-US" dirty="0" smtClean="0"/>
              <a:t>Vegetable gardens can rarely have too much organic matter</a:t>
            </a:r>
          </a:p>
          <a:p>
            <a:pPr eaLnBrk="1" hangingPunct="1"/>
            <a:r>
              <a:rPr lang="en-US" dirty="0" smtClean="0"/>
              <a:t>There are few valid excuses for not composting</a:t>
            </a:r>
          </a:p>
        </p:txBody>
      </p:sp>
      <p:pic>
        <p:nvPicPr>
          <p:cNvPr id="28676" name="Picture 4" descr="j0426072[1]"/>
          <p:cNvPicPr>
            <a:picLocks noChangeAspect="1" noChangeArrowheads="1"/>
          </p:cNvPicPr>
          <p:nvPr/>
        </p:nvPicPr>
        <p:blipFill>
          <a:blip r:embed="rId2" cstate="print"/>
          <a:srcRect/>
          <a:stretch>
            <a:fillRect/>
          </a:stretch>
        </p:blipFill>
        <p:spPr bwMode="auto">
          <a:xfrm>
            <a:off x="7620000" y="1219200"/>
            <a:ext cx="1143000" cy="1825625"/>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304800" y="6019800"/>
            <a:ext cx="1028700" cy="68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What Makes Compost?</a:t>
            </a:r>
          </a:p>
        </p:txBody>
      </p:sp>
      <p:sp>
        <p:nvSpPr>
          <p:cNvPr id="97283" name="Rectangle 3"/>
          <p:cNvSpPr>
            <a:spLocks noGrp="1" noChangeArrowheads="1"/>
          </p:cNvSpPr>
          <p:nvPr>
            <p:ph idx="1"/>
          </p:nvPr>
        </p:nvSpPr>
        <p:spPr>
          <a:xfrm>
            <a:off x="914400" y="1600200"/>
            <a:ext cx="7772400" cy="4525963"/>
          </a:xfrm>
        </p:spPr>
        <p:txBody>
          <a:bodyPr/>
          <a:lstStyle/>
          <a:p>
            <a:pPr eaLnBrk="1" hangingPunct="1"/>
            <a:r>
              <a:rPr lang="en-US" dirty="0" smtClean="0"/>
              <a:t>Raw materials (chemical composition)</a:t>
            </a:r>
          </a:p>
          <a:p>
            <a:pPr eaLnBrk="1" hangingPunct="1"/>
            <a:r>
              <a:rPr lang="en-US" dirty="0" smtClean="0"/>
              <a:t>Organisms present</a:t>
            </a:r>
          </a:p>
          <a:p>
            <a:pPr eaLnBrk="1" hangingPunct="1"/>
            <a:r>
              <a:rPr lang="en-US" dirty="0" smtClean="0"/>
              <a:t>Moist, oxygen-rich environment</a:t>
            </a:r>
          </a:p>
          <a:p>
            <a:pPr eaLnBrk="1" hangingPunct="1"/>
            <a:r>
              <a:rPr lang="en-US" dirty="0" smtClean="0"/>
              <a:t>A dedicated space</a:t>
            </a:r>
          </a:p>
          <a:p>
            <a:pPr eaLnBrk="1" hangingPunct="1"/>
            <a:r>
              <a:rPr lang="en-US" dirty="0" smtClean="0"/>
              <a:t>An observant, yet patient gardener </a:t>
            </a:r>
          </a:p>
        </p:txBody>
      </p:sp>
      <p:pic>
        <p:nvPicPr>
          <p:cNvPr id="11268" name="Picture 4" descr="j0410465[1]"/>
          <p:cNvPicPr>
            <a:picLocks noChangeAspect="1" noChangeArrowheads="1"/>
          </p:cNvPicPr>
          <p:nvPr/>
        </p:nvPicPr>
        <p:blipFill>
          <a:blip r:embed="rId2" cstate="print"/>
          <a:srcRect/>
          <a:stretch>
            <a:fillRect/>
          </a:stretch>
        </p:blipFill>
        <p:spPr bwMode="auto">
          <a:xfrm>
            <a:off x="152400" y="4637088"/>
            <a:ext cx="2667000" cy="2065337"/>
          </a:xfrm>
          <a:prstGeom prst="rect">
            <a:avLst/>
          </a:prstGeom>
          <a:noFill/>
          <a:ln w="9525">
            <a:noFill/>
            <a:miter lim="800000"/>
            <a:headEnd/>
            <a:tailEnd/>
          </a:ln>
        </p:spPr>
      </p:pic>
      <p:pic>
        <p:nvPicPr>
          <p:cNvPr id="5" name="Picture 4" descr="MG logo without background.jpg"/>
          <p:cNvPicPr>
            <a:picLocks noChangeAspect="1"/>
          </p:cNvPicPr>
          <p:nvPr/>
        </p:nvPicPr>
        <p:blipFill>
          <a:blip r:embed="rId3" cstate="print"/>
          <a:stretch>
            <a:fillRect/>
          </a:stretch>
        </p:blipFill>
        <p:spPr>
          <a:xfrm>
            <a:off x="2857500" y="6019800"/>
            <a:ext cx="10287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Raw Materials</a:t>
            </a:r>
          </a:p>
        </p:txBody>
      </p:sp>
      <p:sp>
        <p:nvSpPr>
          <p:cNvPr id="12291" name="Rectangle 4"/>
          <p:cNvSpPr>
            <a:spLocks noGrp="1" noChangeArrowheads="1"/>
          </p:cNvSpPr>
          <p:nvPr>
            <p:ph sz="half" idx="1"/>
          </p:nvPr>
        </p:nvSpPr>
        <p:spPr>
          <a:xfrm>
            <a:off x="1066800" y="1524000"/>
            <a:ext cx="3695700" cy="4876800"/>
          </a:xfrm>
        </p:spPr>
        <p:txBody>
          <a:bodyPr/>
          <a:lstStyle/>
          <a:p>
            <a:pPr eaLnBrk="1" hangingPunct="1"/>
            <a:r>
              <a:rPr lang="en-US" dirty="0" smtClean="0"/>
              <a:t>Kitchen waste</a:t>
            </a:r>
          </a:p>
          <a:p>
            <a:pPr eaLnBrk="1" hangingPunct="1"/>
            <a:r>
              <a:rPr lang="en-US" dirty="0" smtClean="0"/>
              <a:t>Yard Waste</a:t>
            </a:r>
          </a:p>
          <a:p>
            <a:pPr eaLnBrk="1" hangingPunct="1"/>
            <a:r>
              <a:rPr lang="en-US" dirty="0" smtClean="0"/>
              <a:t>Shredded paper/newspapers</a:t>
            </a:r>
          </a:p>
          <a:p>
            <a:pPr eaLnBrk="1" hangingPunct="1"/>
            <a:r>
              <a:rPr lang="en-US" dirty="0" smtClean="0"/>
              <a:t>Floor sweepings</a:t>
            </a:r>
          </a:p>
          <a:p>
            <a:pPr eaLnBrk="1" hangingPunct="1"/>
            <a:r>
              <a:rPr lang="en-US" dirty="0" smtClean="0"/>
              <a:t>Vacuum cleaner contents</a:t>
            </a:r>
          </a:p>
          <a:p>
            <a:pPr eaLnBrk="1" hangingPunct="1"/>
            <a:r>
              <a:rPr lang="en-US" dirty="0" smtClean="0"/>
              <a:t>Wood ashes (some, not a lot)</a:t>
            </a:r>
          </a:p>
        </p:txBody>
      </p:sp>
      <p:sp>
        <p:nvSpPr>
          <p:cNvPr id="12292" name="Rectangle 5"/>
          <p:cNvSpPr>
            <a:spLocks noGrp="1" noChangeArrowheads="1"/>
          </p:cNvSpPr>
          <p:nvPr>
            <p:ph sz="half" idx="2"/>
          </p:nvPr>
        </p:nvSpPr>
        <p:spPr>
          <a:xfrm>
            <a:off x="4914900" y="1447800"/>
            <a:ext cx="3695700" cy="4953000"/>
          </a:xfrm>
        </p:spPr>
        <p:txBody>
          <a:bodyPr/>
          <a:lstStyle/>
          <a:p>
            <a:pPr eaLnBrk="1" hangingPunct="1"/>
            <a:r>
              <a:rPr lang="en-US" dirty="0" smtClean="0"/>
              <a:t>Shredded green yard waste</a:t>
            </a:r>
          </a:p>
          <a:p>
            <a:pPr eaLnBrk="1" hangingPunct="1"/>
            <a:r>
              <a:rPr lang="en-US" dirty="0" smtClean="0"/>
              <a:t>Animal manure</a:t>
            </a:r>
          </a:p>
          <a:p>
            <a:pPr eaLnBrk="1" hangingPunct="1"/>
            <a:r>
              <a:rPr lang="en-US" dirty="0" smtClean="0"/>
              <a:t>Spoiled hay</a:t>
            </a:r>
          </a:p>
          <a:p>
            <a:pPr eaLnBrk="1" hangingPunct="1"/>
            <a:r>
              <a:rPr lang="en-US" dirty="0" smtClean="0"/>
              <a:t>Be creative – watch for materials</a:t>
            </a:r>
          </a:p>
        </p:txBody>
      </p:sp>
      <p:pic>
        <p:nvPicPr>
          <p:cNvPr id="12293" name="Picture 8" descr="j0231566[1]"/>
          <p:cNvPicPr>
            <a:picLocks noChangeAspect="1" noChangeArrowheads="1"/>
          </p:cNvPicPr>
          <p:nvPr/>
        </p:nvPicPr>
        <p:blipFill>
          <a:blip r:embed="rId2" cstate="print"/>
          <a:srcRect/>
          <a:stretch>
            <a:fillRect/>
          </a:stretch>
        </p:blipFill>
        <p:spPr bwMode="auto">
          <a:xfrm>
            <a:off x="5029200" y="4640262"/>
            <a:ext cx="2362200" cy="2217737"/>
          </a:xfrm>
          <a:prstGeom prst="rect">
            <a:avLst/>
          </a:prstGeom>
          <a:noFill/>
          <a:ln w="9525">
            <a:noFill/>
            <a:miter lim="800000"/>
            <a:headEnd/>
            <a:tailEnd/>
          </a:ln>
        </p:spPr>
      </p:pic>
      <p:pic>
        <p:nvPicPr>
          <p:cNvPr id="6" name="Picture 5" descr="MG logo without background.jpg"/>
          <p:cNvPicPr>
            <a:picLocks noChangeAspect="1"/>
          </p:cNvPicPr>
          <p:nvPr/>
        </p:nvPicPr>
        <p:blipFill>
          <a:blip r:embed="rId3" cstate="print"/>
          <a:stretch>
            <a:fillRect/>
          </a:stretch>
        </p:blipFill>
        <p:spPr>
          <a:xfrm>
            <a:off x="304800" y="5943600"/>
            <a:ext cx="1028700" cy="68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Materials </a:t>
            </a:r>
            <a:r>
              <a:rPr lang="en-US" u="sng" dirty="0" smtClean="0">
                <a:solidFill>
                  <a:srgbClr val="FF0000"/>
                </a:solidFill>
              </a:rPr>
              <a:t>NOT</a:t>
            </a:r>
            <a:r>
              <a:rPr lang="en-US" dirty="0" smtClean="0"/>
              <a:t> to Compost</a:t>
            </a:r>
          </a:p>
        </p:txBody>
      </p:sp>
      <p:sp>
        <p:nvSpPr>
          <p:cNvPr id="13315" name="Rectangle 3"/>
          <p:cNvSpPr>
            <a:spLocks noGrp="1" noChangeArrowheads="1"/>
          </p:cNvSpPr>
          <p:nvPr>
            <p:ph idx="1"/>
          </p:nvPr>
        </p:nvSpPr>
        <p:spPr/>
        <p:txBody>
          <a:bodyPr/>
          <a:lstStyle/>
          <a:p>
            <a:pPr eaLnBrk="1" hangingPunct="1"/>
            <a:r>
              <a:rPr lang="en-US" dirty="0" smtClean="0"/>
              <a:t>Meat/Fat Scraps</a:t>
            </a:r>
          </a:p>
          <a:p>
            <a:pPr eaLnBrk="1" hangingPunct="1"/>
            <a:r>
              <a:rPr lang="en-US" dirty="0" smtClean="0"/>
              <a:t>Grease/Oil</a:t>
            </a:r>
          </a:p>
          <a:p>
            <a:pPr eaLnBrk="1" hangingPunct="1"/>
            <a:r>
              <a:rPr lang="en-US" dirty="0" smtClean="0"/>
              <a:t>Pet Waste (parasites may be present)</a:t>
            </a:r>
          </a:p>
          <a:p>
            <a:pPr eaLnBrk="1" hangingPunct="1"/>
            <a:r>
              <a:rPr lang="en-US" dirty="0" smtClean="0"/>
              <a:t>Large Woody Material</a:t>
            </a:r>
          </a:p>
          <a:p>
            <a:pPr eaLnBrk="1" hangingPunct="1"/>
            <a:r>
              <a:rPr lang="en-US" dirty="0" smtClean="0"/>
              <a:t>Diseased Plants</a:t>
            </a:r>
          </a:p>
          <a:p>
            <a:pPr eaLnBrk="1" hangingPunct="1"/>
            <a:r>
              <a:rPr lang="en-US" dirty="0" smtClean="0"/>
              <a:t>Weeds Gone to Seed</a:t>
            </a:r>
          </a:p>
          <a:p>
            <a:pPr eaLnBrk="1" hangingPunct="1"/>
            <a:r>
              <a:rPr lang="en-US" dirty="0" smtClean="0"/>
              <a:t>Toxic Materials (paint chips, etc.)</a:t>
            </a:r>
          </a:p>
        </p:txBody>
      </p:sp>
      <p:pic>
        <p:nvPicPr>
          <p:cNvPr id="13316" name="Picture 5" descr="good-neighbor_MD"/>
          <p:cNvPicPr>
            <a:picLocks noChangeAspect="1" noChangeArrowheads="1"/>
          </p:cNvPicPr>
          <p:nvPr/>
        </p:nvPicPr>
        <p:blipFill>
          <a:blip r:embed="rId2" cstate="print"/>
          <a:srcRect l="21349" t="8989" r="24719" b="34831"/>
          <a:stretch>
            <a:fillRect/>
          </a:stretch>
        </p:blipFill>
        <p:spPr bwMode="auto">
          <a:xfrm>
            <a:off x="7239000" y="3886200"/>
            <a:ext cx="1463675" cy="1524000"/>
          </a:xfrm>
          <a:prstGeom prst="rect">
            <a:avLst/>
          </a:prstGeom>
          <a:noFill/>
          <a:ln w="9525">
            <a:noFill/>
            <a:miter lim="800000"/>
            <a:headEnd/>
            <a:tailEnd/>
          </a:ln>
        </p:spPr>
      </p:pic>
      <p:pic>
        <p:nvPicPr>
          <p:cNvPr id="13317" name="Picture 7" descr="Burger"/>
          <p:cNvPicPr>
            <a:picLocks noChangeAspect="1" noChangeArrowheads="1"/>
          </p:cNvPicPr>
          <p:nvPr/>
        </p:nvPicPr>
        <p:blipFill>
          <a:blip r:embed="rId3" cstate="print"/>
          <a:srcRect/>
          <a:stretch>
            <a:fillRect/>
          </a:stretch>
        </p:blipFill>
        <p:spPr bwMode="auto">
          <a:xfrm>
            <a:off x="6019800" y="1524000"/>
            <a:ext cx="1428750" cy="1447800"/>
          </a:xfrm>
          <a:prstGeom prst="rect">
            <a:avLst/>
          </a:prstGeom>
          <a:noFill/>
          <a:ln w="9525">
            <a:noFill/>
            <a:miter lim="800000"/>
            <a:headEnd/>
            <a:tailEnd/>
          </a:ln>
        </p:spPr>
      </p:pic>
      <p:pic>
        <p:nvPicPr>
          <p:cNvPr id="6" name="Picture 5" descr="MG logo without background.jpg"/>
          <p:cNvPicPr>
            <a:picLocks noChangeAspect="1"/>
          </p:cNvPicPr>
          <p:nvPr/>
        </p:nvPicPr>
        <p:blipFill>
          <a:blip r:embed="rId4" cstate="print"/>
          <a:stretch>
            <a:fillRect/>
          </a:stretch>
        </p:blipFill>
        <p:spPr>
          <a:xfrm>
            <a:off x="304800" y="6019800"/>
            <a:ext cx="1028700" cy="68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Basics-Just Science</a:t>
            </a:r>
            <a:endParaRPr lang="en-US" dirty="0"/>
          </a:p>
        </p:txBody>
      </p:sp>
      <p:sp>
        <p:nvSpPr>
          <p:cNvPr id="3" name="Content Placeholder 2"/>
          <p:cNvSpPr>
            <a:spLocks noGrp="1"/>
          </p:cNvSpPr>
          <p:nvPr>
            <p:ph idx="1"/>
          </p:nvPr>
        </p:nvSpPr>
        <p:spPr>
          <a:xfrm>
            <a:off x="457200" y="1255712"/>
            <a:ext cx="8229600" cy="4840288"/>
          </a:xfrm>
        </p:spPr>
        <p:txBody>
          <a:bodyPr/>
          <a:lstStyle/>
          <a:p>
            <a:pPr marL="0" indent="0" algn="ctr">
              <a:buNone/>
            </a:pPr>
            <a:r>
              <a:rPr lang="en-US" b="1" dirty="0" smtClean="0"/>
              <a:t>It’s all about </a:t>
            </a:r>
          </a:p>
          <a:p>
            <a:pPr marL="0" indent="0" algn="ctr">
              <a:buNone/>
            </a:pPr>
            <a:endParaRPr lang="en-US" b="1" dirty="0" smtClean="0"/>
          </a:p>
          <a:p>
            <a:pPr marL="0" indent="0">
              <a:buNone/>
            </a:pPr>
            <a:r>
              <a:rPr lang="en-US" dirty="0" smtClean="0"/>
              <a:t>CARBON</a:t>
            </a:r>
          </a:p>
          <a:p>
            <a:pPr marL="0" indent="0">
              <a:buNone/>
            </a:pPr>
            <a:endParaRPr lang="en-US" dirty="0" smtClean="0"/>
          </a:p>
          <a:p>
            <a:pPr marL="0" indent="0">
              <a:buNone/>
            </a:pPr>
            <a:r>
              <a:rPr lang="en-US" dirty="0" smtClean="0"/>
              <a:t>      and</a:t>
            </a:r>
          </a:p>
          <a:p>
            <a:pPr marL="0" indent="0">
              <a:buNone/>
            </a:pPr>
            <a:endParaRPr lang="en-US" dirty="0" smtClean="0"/>
          </a:p>
          <a:p>
            <a:pPr marL="0" indent="0">
              <a:buNone/>
            </a:pPr>
            <a:r>
              <a:rPr lang="en-US" dirty="0" smtClean="0"/>
              <a:t>             NITROGEN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057400"/>
            <a:ext cx="18288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657725"/>
            <a:ext cx="1819275" cy="1362075"/>
          </a:xfrm>
          <a:prstGeom prst="rect">
            <a:avLst/>
          </a:prstGeom>
        </p:spPr>
      </p:pic>
      <p:pic>
        <p:nvPicPr>
          <p:cNvPr id="6" name="Picture 5" descr="MG logo without background.jpg"/>
          <p:cNvPicPr>
            <a:picLocks noChangeAspect="1"/>
          </p:cNvPicPr>
          <p:nvPr/>
        </p:nvPicPr>
        <p:blipFill>
          <a:blip r:embed="rId4" cstate="print"/>
          <a:stretch>
            <a:fillRect/>
          </a:stretch>
        </p:blipFill>
        <p:spPr>
          <a:xfrm>
            <a:off x="304800" y="5943600"/>
            <a:ext cx="1028700" cy="685800"/>
          </a:xfrm>
          <a:prstGeom prst="rect">
            <a:avLst/>
          </a:prstGeom>
        </p:spPr>
      </p:pic>
    </p:spTree>
    <p:extLst>
      <p:ext uri="{BB962C8B-B14F-4D97-AF65-F5344CB8AC3E}">
        <p14:creationId xmlns:p14="http://schemas.microsoft.com/office/powerpoint/2010/main" val="408848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Basics-It’s Gross!</a:t>
            </a:r>
            <a:endParaRPr lang="en-US" dirty="0"/>
          </a:p>
        </p:txBody>
      </p:sp>
      <p:sp>
        <p:nvSpPr>
          <p:cNvPr id="3" name="Content Placeholder 2"/>
          <p:cNvSpPr>
            <a:spLocks noGrp="1"/>
          </p:cNvSpPr>
          <p:nvPr>
            <p:ph idx="1"/>
          </p:nvPr>
        </p:nvSpPr>
        <p:spPr>
          <a:xfrm>
            <a:off x="457200" y="1265237"/>
            <a:ext cx="8229600" cy="4678363"/>
          </a:xfrm>
        </p:spPr>
        <p:txBody>
          <a:bodyPr/>
          <a:lstStyle/>
          <a:p>
            <a:pPr marL="0" indent="0" algn="ctr">
              <a:buNone/>
            </a:pPr>
            <a:r>
              <a:rPr lang="en-US" b="1" dirty="0" smtClean="0">
                <a:solidFill>
                  <a:srgbClr val="00B050"/>
                </a:solidFill>
              </a:rPr>
              <a:t>Micro and Macro Organisms</a:t>
            </a:r>
          </a:p>
          <a:p>
            <a:pPr marL="0" indent="0">
              <a:buNone/>
            </a:pPr>
            <a:endParaRPr lang="en-US" dirty="0"/>
          </a:p>
          <a:p>
            <a:pPr marL="0" indent="0">
              <a:buNone/>
            </a:pPr>
            <a:endParaRPr lang="en-US" dirty="0"/>
          </a:p>
          <a:p>
            <a:pPr marL="0" indent="0" algn="ctr">
              <a:buNone/>
            </a:pPr>
            <a:endParaRPr lang="en-US" b="1" dirty="0" smtClean="0">
              <a:solidFill>
                <a:srgbClr val="00B050"/>
              </a:solidFill>
            </a:endParaRPr>
          </a:p>
          <a:p>
            <a:pPr marL="0" indent="0" algn="ctr">
              <a:buNone/>
            </a:pPr>
            <a:r>
              <a:rPr lang="en-US" b="1" dirty="0" smtClean="0">
                <a:solidFill>
                  <a:srgbClr val="00B050"/>
                </a:solidFill>
              </a:rPr>
              <a:t>EAT</a:t>
            </a:r>
            <a:r>
              <a:rPr lang="en-US" dirty="0" smtClean="0"/>
              <a:t> </a:t>
            </a:r>
          </a:p>
          <a:p>
            <a:pPr marL="0" indent="0" algn="ctr">
              <a:buNone/>
            </a:pPr>
            <a:r>
              <a:rPr lang="en-US" b="1" dirty="0" smtClean="0"/>
              <a:t>Carbon</a:t>
            </a:r>
            <a:r>
              <a:rPr lang="en-US" dirty="0" smtClean="0"/>
              <a:t> and </a:t>
            </a:r>
            <a:r>
              <a:rPr lang="en-US" b="1" dirty="0" smtClean="0"/>
              <a:t>Nitrogen</a:t>
            </a:r>
            <a:r>
              <a:rPr lang="en-US" dirty="0" smtClean="0"/>
              <a:t> </a:t>
            </a:r>
          </a:p>
          <a:p>
            <a:pPr marL="0" indent="0" algn="ctr">
              <a:buNone/>
            </a:pPr>
            <a:r>
              <a:rPr lang="en-US" dirty="0" smtClean="0"/>
              <a:t>in Decaying Materials</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43513"/>
            <a:ext cx="819150" cy="4953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175" y="2804470"/>
            <a:ext cx="552450" cy="4286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219325"/>
            <a:ext cx="638175" cy="4572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512" y="2955709"/>
            <a:ext cx="638175" cy="4572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0075" y="2071817"/>
            <a:ext cx="552450" cy="552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9436" y="2676525"/>
            <a:ext cx="1047750" cy="75247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886" y="2624267"/>
            <a:ext cx="457200" cy="638175"/>
          </a:xfrm>
          <a:prstGeom prst="rect">
            <a:avLst/>
          </a:prstGeom>
        </p:spPr>
      </p:pic>
      <p:pic>
        <p:nvPicPr>
          <p:cNvPr id="21" name="Picture 20" descr="MG logo without background.jpg"/>
          <p:cNvPicPr>
            <a:picLocks noChangeAspect="1"/>
          </p:cNvPicPr>
          <p:nvPr/>
        </p:nvPicPr>
        <p:blipFill>
          <a:blip r:embed="rId9" cstate="print"/>
          <a:stretch>
            <a:fillRect/>
          </a:stretch>
        </p:blipFill>
        <p:spPr>
          <a:xfrm>
            <a:off x="304800" y="5943600"/>
            <a:ext cx="1028700" cy="685800"/>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0" y="2143513"/>
            <a:ext cx="2743200" cy="804472"/>
          </a:xfrm>
          <a:prstGeom prst="rect">
            <a:avLst/>
          </a:prstGeom>
        </p:spPr>
      </p:pic>
    </p:spTree>
    <p:extLst>
      <p:ext uri="{BB962C8B-B14F-4D97-AF65-F5344CB8AC3E}">
        <p14:creationId xmlns:p14="http://schemas.microsoft.com/office/powerpoint/2010/main" val="241807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Impact the Process</a:t>
            </a:r>
            <a:endParaRPr lang="en-US" dirty="0"/>
          </a:p>
        </p:txBody>
      </p:sp>
      <p:sp>
        <p:nvSpPr>
          <p:cNvPr id="3" name="Content Placeholder 2"/>
          <p:cNvSpPr>
            <a:spLocks noGrp="1"/>
          </p:cNvSpPr>
          <p:nvPr>
            <p:ph idx="1"/>
          </p:nvPr>
        </p:nvSpPr>
        <p:spPr>
          <a:xfrm>
            <a:off x="457200" y="1600201"/>
            <a:ext cx="8229600" cy="3733800"/>
          </a:xfrm>
        </p:spPr>
        <p:txBody>
          <a:bodyPr/>
          <a:lstStyle/>
          <a:p>
            <a:r>
              <a:rPr lang="en-US" dirty="0" smtClean="0"/>
              <a:t>Materials – the “Food”</a:t>
            </a:r>
          </a:p>
          <a:p>
            <a:r>
              <a:rPr lang="en-US" dirty="0" smtClean="0"/>
              <a:t>Air – Oxygen needed for organisms </a:t>
            </a:r>
          </a:p>
          <a:p>
            <a:r>
              <a:rPr lang="en-US" dirty="0" smtClean="0"/>
              <a:t>Moisture – Water dissolves organic molecules</a:t>
            </a:r>
          </a:p>
          <a:p>
            <a:r>
              <a:rPr lang="en-US" dirty="0" smtClean="0"/>
              <a:t>Temperature – Determines speed of process</a:t>
            </a:r>
          </a:p>
          <a:p>
            <a:r>
              <a:rPr lang="en-US" dirty="0" smtClean="0"/>
              <a:t>Particle size – Affects rate of breakdown</a:t>
            </a:r>
          </a:p>
          <a:p>
            <a:r>
              <a:rPr lang="en-US" dirty="0" smtClean="0"/>
              <a:t>Volume – Determines heat retention</a:t>
            </a:r>
            <a:endParaRPr lang="en-US" dirty="0"/>
          </a:p>
        </p:txBody>
      </p:sp>
      <p:pic>
        <p:nvPicPr>
          <p:cNvPr id="4" name="Picture 3" descr="MG logo without background.jpg"/>
          <p:cNvPicPr>
            <a:picLocks noChangeAspect="1"/>
          </p:cNvPicPr>
          <p:nvPr/>
        </p:nvPicPr>
        <p:blipFill>
          <a:blip r:embed="rId2" cstate="print"/>
          <a:stretch>
            <a:fillRect/>
          </a:stretch>
        </p:blipFill>
        <p:spPr>
          <a:xfrm>
            <a:off x="304800" y="5943600"/>
            <a:ext cx="1028700" cy="685800"/>
          </a:xfrm>
          <a:prstGeom prst="rect">
            <a:avLst/>
          </a:prstGeom>
        </p:spPr>
      </p:pic>
    </p:spTree>
    <p:extLst>
      <p:ext uri="{BB962C8B-B14F-4D97-AF65-F5344CB8AC3E}">
        <p14:creationId xmlns:p14="http://schemas.microsoft.com/office/powerpoint/2010/main" val="1300054653"/>
      </p:ext>
    </p:extLst>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1635</TotalTime>
  <Words>850</Words>
  <Application>Microsoft Office PowerPoint</Application>
  <PresentationFormat>On-screen Show (4:3)</PresentationFormat>
  <Paragraphs>188</Paragraphs>
  <Slides>38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Shimmer</vt:lpstr>
      <vt:lpstr>Office Theme</vt:lpstr>
      <vt:lpstr>Drawing</vt:lpstr>
      <vt:lpstr>Backyard Composting</vt:lpstr>
      <vt:lpstr>PowerPoint Presentation</vt:lpstr>
      <vt:lpstr>Why Compost?</vt:lpstr>
      <vt:lpstr>What Makes Compost?</vt:lpstr>
      <vt:lpstr>Raw Materials</vt:lpstr>
      <vt:lpstr>Materials NOT to Compost</vt:lpstr>
      <vt:lpstr>The Basics-Just Science</vt:lpstr>
      <vt:lpstr>The Basics-It’s Gross!</vt:lpstr>
      <vt:lpstr>Factors that Impact the Process</vt:lpstr>
      <vt:lpstr>PowerPoint Presentation</vt:lpstr>
      <vt:lpstr>C:N Ratios of Some Materials</vt:lpstr>
      <vt:lpstr>PowerPoint Presentation</vt:lpstr>
      <vt:lpstr>PowerPoint Presentation</vt:lpstr>
      <vt:lpstr>PowerPoint Presentation</vt:lpstr>
      <vt:lpstr>Methods: Wandering Pile</vt:lpstr>
      <vt:lpstr>PowerPoint Presentation</vt:lpstr>
      <vt:lpstr>PowerPoint Presentation</vt:lpstr>
      <vt:lpstr>PowerPoint Presentation</vt:lpstr>
      <vt:lpstr>Initial Pile Construction</vt:lpstr>
      <vt:lpstr>Compost Temperature</vt:lpstr>
      <vt:lpstr>Compost Moisture</vt:lpstr>
      <vt:lpstr>Compost Aeration and Turning</vt:lpstr>
      <vt:lpstr>Compost Application</vt:lpstr>
      <vt:lpstr>Tips (again) on Heating up the Mix</vt:lpstr>
      <vt:lpstr>Compost Helpers</vt:lpstr>
      <vt:lpstr>Compost Helpers</vt:lpstr>
      <vt:lpstr>Compost Helpers</vt:lpstr>
      <vt:lpstr>Composting Tools</vt:lpstr>
      <vt:lpstr>Containers: Homemade Bins</vt:lpstr>
      <vt:lpstr>Containers : Prefab Bins</vt:lpstr>
      <vt:lpstr>Containers : Three Bins</vt:lpstr>
      <vt:lpstr>Containers : Rotating Drum</vt:lpstr>
      <vt:lpstr>Chippers and Shredders</vt:lpstr>
      <vt:lpstr>PowerPoint Presentation</vt:lpstr>
      <vt:lpstr>My composters</vt:lpstr>
      <vt:lpstr>Vermicomposting</vt:lpstr>
      <vt:lpstr>PowerPoint Presentation</vt:lpstr>
      <vt:lpstr>Final Thoughts on Composting</vt:lpstr>
    </vt:vector>
  </TitlesOfParts>
  <Company>University of Arizona Cooperative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Orchard Care for Master Gardeners</dc:title>
  <dc:creator>Jeff Schalau</dc:creator>
  <cp:lastModifiedBy>Windows User</cp:lastModifiedBy>
  <cp:revision>73</cp:revision>
  <cp:lastPrinted>2017-03-20T00:06:38Z</cp:lastPrinted>
  <dcterms:created xsi:type="dcterms:W3CDTF">2005-03-01T16:52:41Z</dcterms:created>
  <dcterms:modified xsi:type="dcterms:W3CDTF">2018-07-11T01:45:01Z</dcterms:modified>
</cp:coreProperties>
</file>