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p:restoredTop sz="94678"/>
  </p:normalViewPr>
  <p:slideViewPr>
    <p:cSldViewPr snapToGrid="0" snapToObjects="1">
      <p:cViewPr varScale="1">
        <p:scale>
          <a:sx n="59" d="100"/>
          <a:sy n="59" d="100"/>
        </p:scale>
        <p:origin x="22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E64335-7B73-5B44-AB14-AD6BD877AA2F}" type="datetimeFigureOut">
              <a:rPr lang="en-US" smtClean="0"/>
              <a:t>5/5/2020</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8C2BC1-2F3F-7846-983D-96C74314A591}" type="slidenum">
              <a:rPr lang="en-US" smtClean="0"/>
              <a:t>‹#›</a:t>
            </a:fld>
            <a:endParaRPr lang="en-US"/>
          </a:p>
        </p:txBody>
      </p:sp>
    </p:spTree>
    <p:extLst>
      <p:ext uri="{BB962C8B-B14F-4D97-AF65-F5344CB8AC3E}">
        <p14:creationId xmlns:p14="http://schemas.microsoft.com/office/powerpoint/2010/main" val="1754945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8C2BC1-2F3F-7846-983D-96C74314A591}" type="slidenum">
              <a:rPr lang="en-US" smtClean="0"/>
              <a:t>1</a:t>
            </a:fld>
            <a:endParaRPr lang="en-US"/>
          </a:p>
        </p:txBody>
      </p:sp>
    </p:spTree>
    <p:extLst>
      <p:ext uri="{BB962C8B-B14F-4D97-AF65-F5344CB8AC3E}">
        <p14:creationId xmlns:p14="http://schemas.microsoft.com/office/powerpoint/2010/main" val="1833770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normAutofit/>
          </a:bodyPr>
          <a:lstStyle>
            <a:lvl1pPr algn="ctr">
              <a:defRPr sz="3000" cap="all" baseline="0"/>
            </a:lvl1pPr>
          </a:lstStyle>
          <a:p>
            <a:r>
              <a:rPr lang="en-US" dirty="0"/>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C03D8A-4790-E14B-A7D1-09FB6F30F69F}"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C03D8A-4790-E14B-A7D1-09FB6F30F69F}"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C03D8A-4790-E14B-A7D1-09FB6F30F69F}"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03D8A-4790-E14B-A7D1-09FB6F30F69F}"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Drag picture to placeholder or click icon to add</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6C03D8A-4790-E14B-A7D1-09FB6F30F69F}"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4AEF4-A8B5-8849-9D96-05DDD767371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6C03D8A-4790-E14B-A7D1-09FB6F30F69F}" type="datetimeFigureOut">
              <a:rPr lang="en-US" smtClean="0"/>
              <a:t>5/5/2020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584AEF4-A8B5-8849-9D96-05DDD767371B}" type="slidenum">
              <a:rPr lang="en-US" smtClean="0"/>
              <a:t>‹#›</a:t>
            </a:fld>
            <a:endParaRPr lang="en-US"/>
          </a:p>
        </p:txBody>
      </p:sp>
    </p:spTree>
    <p:extLst>
      <p:ext uri="{BB962C8B-B14F-4D97-AF65-F5344CB8AC3E}">
        <p14:creationId xmlns:p14="http://schemas.microsoft.com/office/powerpoint/2010/main" val="1640471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8522" y="-105105"/>
            <a:ext cx="2760709" cy="3720414"/>
          </a:xfrm>
          <a:prstGeom prst="rect">
            <a:avLst/>
          </a:prstGeom>
        </p:spPr>
      </p:pic>
      <p:grpSp>
        <p:nvGrpSpPr>
          <p:cNvPr id="15" name="Group 14"/>
          <p:cNvGrpSpPr/>
          <p:nvPr/>
        </p:nvGrpSpPr>
        <p:grpSpPr>
          <a:xfrm>
            <a:off x="4033" y="431"/>
            <a:ext cx="7782911" cy="10079420"/>
            <a:chOff x="4033" y="431"/>
            <a:chExt cx="7782911" cy="10079420"/>
          </a:xfrm>
        </p:grpSpPr>
        <p:grpSp>
          <p:nvGrpSpPr>
            <p:cNvPr id="19" name="Group 18"/>
            <p:cNvGrpSpPr/>
            <p:nvPr/>
          </p:nvGrpSpPr>
          <p:grpSpPr>
            <a:xfrm>
              <a:off x="4033" y="431"/>
              <a:ext cx="7782911" cy="10079420"/>
              <a:chOff x="0" y="-21020"/>
              <a:chExt cx="7782911" cy="10079420"/>
            </a:xfrm>
          </p:grpSpPr>
          <p:grpSp>
            <p:nvGrpSpPr>
              <p:cNvPr id="17" name="Group 16"/>
              <p:cNvGrpSpPr/>
              <p:nvPr/>
            </p:nvGrpSpPr>
            <p:grpSpPr>
              <a:xfrm>
                <a:off x="0" y="-21020"/>
                <a:ext cx="7782910" cy="10079420"/>
                <a:chOff x="0" y="-21020"/>
                <a:chExt cx="7782910" cy="10079420"/>
              </a:xfrm>
            </p:grpSpPr>
            <p:sp>
              <p:nvSpPr>
                <p:cNvPr id="12" name="Rectangle 11"/>
                <p:cNvSpPr/>
                <p:nvPr/>
              </p:nvSpPr>
              <p:spPr>
                <a:xfrm>
                  <a:off x="0" y="0"/>
                  <a:ext cx="5013434" cy="10058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21020"/>
                  <a:ext cx="7772400" cy="2312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5400000">
                  <a:off x="2631573" y="4907062"/>
                  <a:ext cx="10075125" cy="2275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Rectangle 17"/>
              <p:cNvSpPr/>
              <p:nvPr/>
            </p:nvSpPr>
            <p:spPr>
              <a:xfrm>
                <a:off x="4969817" y="3698964"/>
                <a:ext cx="2813094" cy="63594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435" y="827105"/>
              <a:ext cx="3783663" cy="497454"/>
            </a:xfrm>
            <a:prstGeom prst="rect">
              <a:avLst/>
            </a:prstGeom>
          </p:spPr>
        </p:pic>
      </p:grpSp>
      <p:sp>
        <p:nvSpPr>
          <p:cNvPr id="3" name="Title 1"/>
          <p:cNvSpPr txBox="1">
            <a:spLocks/>
          </p:cNvSpPr>
          <p:nvPr/>
        </p:nvSpPr>
        <p:spPr>
          <a:xfrm>
            <a:off x="288943" y="1850382"/>
            <a:ext cx="4088645" cy="323039"/>
          </a:xfrm>
          <a:prstGeom prst="rect">
            <a:avLst/>
          </a:prstGeom>
        </p:spPr>
        <p:txBody>
          <a:bodyPr vert="horz" lIns="91440" tIns="45720" rIns="91440" bIns="45720" rtlCol="0" anchor="b">
            <a:noAutofit/>
          </a:bodyPr>
          <a:lstStyle>
            <a:lvl1pPr algn="ctr" defTabSz="777240" rtl="0" eaLnBrk="1" latinLnBrk="0" hangingPunct="1">
              <a:lnSpc>
                <a:spcPct val="90000"/>
              </a:lnSpc>
              <a:spcBef>
                <a:spcPct val="0"/>
              </a:spcBef>
              <a:buNone/>
              <a:defRPr sz="3000" kern="1200" cap="all" baseline="0">
                <a:solidFill>
                  <a:schemeClr val="tx1"/>
                </a:solidFill>
                <a:latin typeface="+mj-lt"/>
                <a:ea typeface="+mj-ea"/>
                <a:cs typeface="+mj-cs"/>
              </a:defRPr>
            </a:lvl1pPr>
          </a:lstStyle>
          <a:p>
            <a:pPr algn="l"/>
            <a:r>
              <a:rPr lang="en-US" sz="2800" b="1" dirty="0">
                <a:solidFill>
                  <a:srgbClr val="339966"/>
                </a:solidFill>
              </a:rPr>
              <a:t>Program Name Here</a:t>
            </a:r>
            <a:endParaRPr lang="en-US" sz="2800" dirty="0">
              <a:solidFill>
                <a:srgbClr val="339966"/>
              </a:solidFill>
            </a:endParaRPr>
          </a:p>
        </p:txBody>
      </p:sp>
      <p:sp>
        <p:nvSpPr>
          <p:cNvPr id="5" name="TextBox 4"/>
          <p:cNvSpPr txBox="1"/>
          <p:nvPr/>
        </p:nvSpPr>
        <p:spPr>
          <a:xfrm>
            <a:off x="315000" y="2282894"/>
            <a:ext cx="4256810" cy="646331"/>
          </a:xfrm>
          <a:prstGeom prst="rect">
            <a:avLst/>
          </a:prstGeom>
          <a:noFill/>
        </p:spPr>
        <p:txBody>
          <a:bodyPr wrap="square" rtlCol="0">
            <a:spAutoFit/>
          </a:bodyPr>
          <a:lstStyle/>
          <a:p>
            <a:r>
              <a:rPr lang="en-US" sz="1200" i="1" dirty="0">
                <a:latin typeface="Calibri" charset="0"/>
                <a:ea typeface="Calibri" charset="0"/>
                <a:cs typeface="Calibri" charset="0"/>
              </a:rPr>
              <a:t>Include a brief, catchy intro statement to draw readers into the text. This should be around 20-25 words. Move the box up or down as needed to accommodate your text. </a:t>
            </a:r>
          </a:p>
        </p:txBody>
      </p:sp>
      <p:sp>
        <p:nvSpPr>
          <p:cNvPr id="6" name="TextBox 5"/>
          <p:cNvSpPr txBox="1"/>
          <p:nvPr/>
        </p:nvSpPr>
        <p:spPr>
          <a:xfrm>
            <a:off x="288943" y="3162338"/>
            <a:ext cx="4256810" cy="1723549"/>
          </a:xfrm>
          <a:prstGeom prst="rect">
            <a:avLst/>
          </a:prstGeom>
          <a:noFill/>
        </p:spPr>
        <p:txBody>
          <a:bodyPr wrap="square" rtlCol="0">
            <a:spAutoFit/>
          </a:bodyPr>
          <a:lstStyle/>
          <a:p>
            <a:r>
              <a:rPr lang="en-US" sz="1200" dirty="0">
                <a:solidFill>
                  <a:srgbClr val="404140"/>
                </a:solidFill>
                <a:latin typeface="Calibri" charset="0"/>
                <a:ea typeface="Calibri" charset="0"/>
                <a:cs typeface="Calibri" charset="0"/>
              </a:rPr>
              <a:t>Provide 2-3 more sentences about the program/minor/certificate. Follow the info with bullet points to highlight key features. The aim is to make the copy </a:t>
            </a:r>
            <a:r>
              <a:rPr lang="en-US" sz="1200" dirty="0" err="1">
                <a:solidFill>
                  <a:srgbClr val="404140"/>
                </a:solidFill>
                <a:latin typeface="Calibri" charset="0"/>
                <a:ea typeface="Calibri" charset="0"/>
                <a:cs typeface="Calibri" charset="0"/>
              </a:rPr>
              <a:t>scannable</a:t>
            </a:r>
            <a:r>
              <a:rPr lang="en-US" sz="1200" dirty="0">
                <a:solidFill>
                  <a:srgbClr val="404140"/>
                </a:solidFill>
                <a:latin typeface="Calibri" charset="0"/>
                <a:ea typeface="Calibri" charset="0"/>
                <a:cs typeface="Calibri" charset="0"/>
              </a:rPr>
              <a:t> since most people scan information rather than reading it word for word. </a:t>
            </a:r>
          </a:p>
          <a:p>
            <a:endParaRPr lang="en-US" sz="1200" dirty="0">
              <a:solidFill>
                <a:srgbClr val="404140"/>
              </a:solidFill>
              <a:latin typeface="Calibri" charset="0"/>
              <a:ea typeface="Calibri" charset="0"/>
              <a:cs typeface="Calibri" charset="0"/>
            </a:endParaRP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p:txBody>
      </p:sp>
      <p:sp>
        <p:nvSpPr>
          <p:cNvPr id="7" name="TextBox 6"/>
          <p:cNvSpPr txBox="1"/>
          <p:nvPr/>
        </p:nvSpPr>
        <p:spPr>
          <a:xfrm>
            <a:off x="5100083" y="3936383"/>
            <a:ext cx="1774339" cy="461665"/>
          </a:xfrm>
          <a:prstGeom prst="rect">
            <a:avLst/>
          </a:prstGeom>
          <a:noFill/>
        </p:spPr>
        <p:txBody>
          <a:bodyPr wrap="square" rtlCol="0">
            <a:spAutoFit/>
          </a:bodyPr>
          <a:lstStyle/>
          <a:p>
            <a:r>
              <a:rPr lang="en-US" sz="800" dirty="0"/>
              <a:t>Use a photo and caption to provide some additional interesting information about the program. </a:t>
            </a:r>
          </a:p>
        </p:txBody>
      </p:sp>
      <p:sp>
        <p:nvSpPr>
          <p:cNvPr id="8" name="TextBox 7"/>
          <p:cNvSpPr txBox="1"/>
          <p:nvPr/>
        </p:nvSpPr>
        <p:spPr>
          <a:xfrm>
            <a:off x="5200444" y="5062655"/>
            <a:ext cx="1527717" cy="2677656"/>
          </a:xfrm>
          <a:prstGeom prst="rect">
            <a:avLst/>
          </a:prstGeom>
          <a:noFill/>
        </p:spPr>
        <p:txBody>
          <a:bodyPr wrap="square" rtlCol="0">
            <a:spAutoFit/>
          </a:bodyPr>
          <a:lstStyle/>
          <a:p>
            <a:r>
              <a:rPr lang="en-US" sz="1200" b="1" cap="all" dirty="0">
                <a:latin typeface="Calibri" charset="0"/>
                <a:ea typeface="Calibri" charset="0"/>
                <a:cs typeface="Calibri" charset="0"/>
              </a:rPr>
              <a:t>Contact</a:t>
            </a:r>
          </a:p>
          <a:p>
            <a:endParaRPr lang="en-US" sz="1200" b="1" cap="all" dirty="0">
              <a:latin typeface="Calibri" charset="0"/>
              <a:ea typeface="Calibri" charset="0"/>
              <a:cs typeface="Calibri" charset="0"/>
            </a:endParaRPr>
          </a:p>
          <a:p>
            <a:r>
              <a:rPr lang="en-US" sz="1000" b="1" cap="all" dirty="0">
                <a:solidFill>
                  <a:srgbClr val="339966"/>
                </a:solidFill>
                <a:latin typeface="Calibri" charset="0"/>
                <a:ea typeface="Calibri" charset="0"/>
                <a:cs typeface="Calibri" charset="0"/>
              </a:rPr>
              <a:t>Contact Name</a:t>
            </a:r>
          </a:p>
          <a:p>
            <a:r>
              <a:rPr lang="en-US" sz="1000" dirty="0">
                <a:solidFill>
                  <a:srgbClr val="404140"/>
                </a:solidFill>
                <a:latin typeface="Calibri" charset="0"/>
                <a:ea typeface="Calibri" charset="0"/>
                <a:cs typeface="Calibri" charset="0"/>
              </a:rPr>
              <a:t>Title:</a:t>
            </a:r>
          </a:p>
          <a:p>
            <a:r>
              <a:rPr lang="en-US" sz="1000" dirty="0">
                <a:solidFill>
                  <a:srgbClr val="404140"/>
                </a:solidFill>
                <a:latin typeface="Calibri" charset="0"/>
                <a:ea typeface="Calibri" charset="0"/>
                <a:cs typeface="Calibri" charset="0"/>
              </a:rPr>
              <a:t>Ph:</a:t>
            </a:r>
          </a:p>
          <a:p>
            <a:r>
              <a:rPr lang="en-US" sz="1000" dirty="0">
                <a:solidFill>
                  <a:srgbClr val="404140"/>
                </a:solidFill>
                <a:latin typeface="Calibri" charset="0"/>
                <a:ea typeface="Calibri" charset="0"/>
                <a:cs typeface="Calibri" charset="0"/>
              </a:rPr>
              <a:t>Email: </a:t>
            </a:r>
          </a:p>
          <a:p>
            <a:endParaRPr lang="en-US" sz="1000" dirty="0">
              <a:solidFill>
                <a:srgbClr val="404140"/>
              </a:solidFill>
              <a:latin typeface="Calibri" charset="0"/>
              <a:ea typeface="Calibri" charset="0"/>
              <a:cs typeface="Calibri" charset="0"/>
            </a:endParaRPr>
          </a:p>
          <a:p>
            <a:r>
              <a:rPr lang="en-US" sz="1000" b="1" cap="all" dirty="0">
                <a:solidFill>
                  <a:srgbClr val="339966"/>
                </a:solidFill>
                <a:latin typeface="Calibri" charset="0"/>
                <a:ea typeface="Calibri" charset="0"/>
                <a:cs typeface="Calibri" charset="0"/>
              </a:rPr>
              <a:t>Contact Name</a:t>
            </a:r>
          </a:p>
          <a:p>
            <a:r>
              <a:rPr lang="en-US" sz="1000" dirty="0">
                <a:solidFill>
                  <a:srgbClr val="404140"/>
                </a:solidFill>
                <a:latin typeface="Calibri" charset="0"/>
                <a:ea typeface="Calibri" charset="0"/>
                <a:cs typeface="Calibri" charset="0"/>
              </a:rPr>
              <a:t>Title:</a:t>
            </a:r>
          </a:p>
          <a:p>
            <a:r>
              <a:rPr lang="en-US" sz="1000" dirty="0">
                <a:solidFill>
                  <a:srgbClr val="404140"/>
                </a:solidFill>
                <a:latin typeface="Calibri" charset="0"/>
                <a:ea typeface="Calibri" charset="0"/>
                <a:cs typeface="Calibri" charset="0"/>
              </a:rPr>
              <a:t>Ph:</a:t>
            </a:r>
          </a:p>
          <a:p>
            <a:r>
              <a:rPr lang="en-US" sz="1000" dirty="0">
                <a:solidFill>
                  <a:srgbClr val="404140"/>
                </a:solidFill>
                <a:latin typeface="Calibri" charset="0"/>
                <a:ea typeface="Calibri" charset="0"/>
                <a:cs typeface="Calibri" charset="0"/>
              </a:rPr>
              <a:t>Email: </a:t>
            </a:r>
          </a:p>
          <a:p>
            <a:endParaRPr lang="en-US" sz="1000" dirty="0">
              <a:solidFill>
                <a:srgbClr val="404140"/>
              </a:solidFill>
              <a:latin typeface="Calibri" charset="0"/>
              <a:ea typeface="Calibri" charset="0"/>
              <a:cs typeface="Calibri" charset="0"/>
            </a:endParaRPr>
          </a:p>
          <a:p>
            <a:endParaRPr lang="en-US" sz="1000" b="1" cap="all" dirty="0">
              <a:solidFill>
                <a:schemeClr val="accent1"/>
              </a:solidFill>
              <a:latin typeface="Calibri" charset="0"/>
              <a:ea typeface="Calibri" charset="0"/>
              <a:cs typeface="Calibri" charset="0"/>
            </a:endParaRPr>
          </a:p>
          <a:p>
            <a:r>
              <a:rPr lang="en-US" sz="1000" dirty="0">
                <a:solidFill>
                  <a:srgbClr val="404140"/>
                </a:solidFill>
                <a:latin typeface="Calibri" charset="0"/>
                <a:ea typeface="Calibri" charset="0"/>
                <a:cs typeface="Calibri" charset="0"/>
              </a:rPr>
              <a:t> </a:t>
            </a:r>
            <a:endParaRPr lang="en-US" sz="1000" b="1" cap="all" dirty="0">
              <a:latin typeface="Calibri" charset="0"/>
              <a:ea typeface="Calibri" charset="0"/>
              <a:cs typeface="Calibri" charset="0"/>
            </a:endParaRPr>
          </a:p>
          <a:p>
            <a:endParaRPr lang="en-US" sz="1200" b="1" cap="all" dirty="0">
              <a:latin typeface="Calibri" charset="0"/>
              <a:ea typeface="Calibri" charset="0"/>
              <a:cs typeface="Calibri" charset="0"/>
            </a:endParaRPr>
          </a:p>
          <a:p>
            <a:endParaRPr lang="en-US" sz="1200" b="1" cap="all" dirty="0">
              <a:latin typeface="Calibri" charset="0"/>
              <a:ea typeface="Calibri" charset="0"/>
              <a:cs typeface="Calibri" charset="0"/>
            </a:endParaRPr>
          </a:p>
        </p:txBody>
      </p:sp>
      <p:sp>
        <p:nvSpPr>
          <p:cNvPr id="9" name="TextBox 8"/>
          <p:cNvSpPr txBox="1"/>
          <p:nvPr/>
        </p:nvSpPr>
        <p:spPr>
          <a:xfrm>
            <a:off x="346721" y="7740311"/>
            <a:ext cx="4088645" cy="646331"/>
          </a:xfrm>
          <a:prstGeom prst="rect">
            <a:avLst/>
          </a:prstGeom>
          <a:noFill/>
        </p:spPr>
        <p:txBody>
          <a:bodyPr wrap="square" rtlCol="0">
            <a:spAutoFit/>
          </a:bodyPr>
          <a:lstStyle/>
          <a:p>
            <a:r>
              <a:rPr lang="en-US" sz="1200" dirty="0">
                <a:solidFill>
                  <a:srgbClr val="339966"/>
                </a:solidFill>
              </a:rPr>
              <a:t>Include a clear call to action that tells your audience what to do or where to learn more. Such as visit a website or email a person in the department. </a:t>
            </a:r>
          </a:p>
        </p:txBody>
      </p:sp>
      <p:sp>
        <p:nvSpPr>
          <p:cNvPr id="11" name="TextBox 10"/>
          <p:cNvSpPr txBox="1"/>
          <p:nvPr/>
        </p:nvSpPr>
        <p:spPr>
          <a:xfrm>
            <a:off x="315000" y="5119000"/>
            <a:ext cx="4256810" cy="2092881"/>
          </a:xfrm>
          <a:prstGeom prst="rect">
            <a:avLst/>
          </a:prstGeom>
          <a:noFill/>
        </p:spPr>
        <p:txBody>
          <a:bodyPr wrap="square" rtlCol="0">
            <a:spAutoFit/>
          </a:bodyPr>
          <a:lstStyle/>
          <a:p>
            <a:r>
              <a:rPr lang="en-US" sz="1200" b="1" cap="all" dirty="0">
                <a:latin typeface="Calibri" charset="0"/>
                <a:ea typeface="Calibri" charset="0"/>
                <a:cs typeface="Calibri" charset="0"/>
              </a:rPr>
              <a:t>Short Headline</a:t>
            </a:r>
          </a:p>
          <a:p>
            <a:endParaRPr lang="en-US" sz="1200" b="1" cap="all" dirty="0">
              <a:latin typeface="Calibri" charset="0"/>
              <a:ea typeface="Calibri" charset="0"/>
              <a:cs typeface="Calibri" charset="0"/>
            </a:endParaRPr>
          </a:p>
          <a:p>
            <a:r>
              <a:rPr lang="en-US" sz="1200" dirty="0">
                <a:solidFill>
                  <a:srgbClr val="404140"/>
                </a:solidFill>
                <a:latin typeface="Calibri" charset="0"/>
                <a:ea typeface="Calibri" charset="0"/>
                <a:cs typeface="Calibri" charset="0"/>
              </a:rPr>
              <a:t>Highlight another feature of the program. Make the info short and </a:t>
            </a:r>
            <a:r>
              <a:rPr lang="en-US" sz="1200" dirty="0" err="1">
                <a:solidFill>
                  <a:srgbClr val="404140"/>
                </a:solidFill>
                <a:latin typeface="Calibri" charset="0"/>
                <a:ea typeface="Calibri" charset="0"/>
                <a:cs typeface="Calibri" charset="0"/>
              </a:rPr>
              <a:t>scannable</a:t>
            </a:r>
            <a:r>
              <a:rPr lang="en-US" sz="1200" dirty="0">
                <a:solidFill>
                  <a:srgbClr val="404140"/>
                </a:solidFill>
                <a:latin typeface="Calibri" charset="0"/>
                <a:ea typeface="Calibri" charset="0"/>
                <a:cs typeface="Calibri" charset="0"/>
              </a:rPr>
              <a:t>. Provide 2-3 more sentences about the program. Move the box up or down as needed to accommodate your space.   </a:t>
            </a:r>
          </a:p>
          <a:p>
            <a:endParaRPr lang="en-US" sz="1200" dirty="0">
              <a:solidFill>
                <a:srgbClr val="404140"/>
              </a:solidFill>
              <a:latin typeface="Calibri" charset="0"/>
              <a:ea typeface="Calibri" charset="0"/>
              <a:cs typeface="Calibri" charset="0"/>
            </a:endParaRP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a:p>
            <a:pPr marL="171450" indent="-171450">
              <a:spcAft>
                <a:spcPts val="600"/>
              </a:spcAft>
              <a:buClr>
                <a:schemeClr val="accent1"/>
              </a:buClr>
              <a:buSzPct val="150000"/>
              <a:buFont typeface="Helvetica" charset="0"/>
              <a:buChar char="‣"/>
            </a:pPr>
            <a:r>
              <a:rPr lang="en-US" sz="1200" dirty="0">
                <a:solidFill>
                  <a:srgbClr val="404140"/>
                </a:solidFill>
                <a:latin typeface="Calibri" charset="0"/>
                <a:ea typeface="Calibri" charset="0"/>
                <a:cs typeface="Calibri" charset="0"/>
              </a:rPr>
              <a:t>Bullet point. Approximately 15 words of info</a:t>
            </a:r>
          </a:p>
        </p:txBody>
      </p:sp>
      <p:sp>
        <p:nvSpPr>
          <p:cNvPr id="20" name="TextBox 19"/>
          <p:cNvSpPr txBox="1"/>
          <p:nvPr/>
        </p:nvSpPr>
        <p:spPr>
          <a:xfrm>
            <a:off x="7889023" y="206297"/>
            <a:ext cx="1741714" cy="3500958"/>
          </a:xfrm>
          <a:prstGeom prst="rect">
            <a:avLst/>
          </a:prstGeom>
          <a:noFill/>
        </p:spPr>
        <p:txBody>
          <a:bodyPr wrap="square" rtlCol="0">
            <a:spAutoFit/>
          </a:bodyPr>
          <a:lstStyle/>
          <a:p>
            <a:r>
              <a:rPr lang="en-US" dirty="0"/>
              <a:t>To replace this photo. Delete the image, and insert your new image. Click on the image and use the arrange tab to move the new image to the back. Delete this text box when finished. </a:t>
            </a:r>
          </a:p>
        </p:txBody>
      </p:sp>
      <p:cxnSp>
        <p:nvCxnSpPr>
          <p:cNvPr id="23" name="Straight Connector 22"/>
          <p:cNvCxnSpPr/>
          <p:nvPr/>
        </p:nvCxnSpPr>
        <p:spPr>
          <a:xfrm>
            <a:off x="5013434" y="4066823"/>
            <a:ext cx="0" cy="558023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223393" y="7448815"/>
            <a:ext cx="2185707" cy="2308324"/>
          </a:xfrm>
          <a:prstGeom prst="rect">
            <a:avLst/>
          </a:prstGeom>
          <a:noFill/>
        </p:spPr>
        <p:txBody>
          <a:bodyPr wrap="square" rtlCol="0">
            <a:spAutoFit/>
          </a:bodyPr>
          <a:lstStyle/>
          <a:p>
            <a:r>
              <a:rPr lang="en-US" sz="1200" b="1" cap="all" dirty="0">
                <a:latin typeface="Calibri" charset="0"/>
                <a:ea typeface="Calibri" charset="0"/>
                <a:cs typeface="Calibri" charset="0"/>
              </a:rPr>
              <a:t>County Extension Offices</a:t>
            </a:r>
          </a:p>
          <a:p>
            <a:endParaRPr lang="en-US" sz="1200" b="1" cap="all" dirty="0">
              <a:latin typeface="Calibri" charset="0"/>
              <a:ea typeface="Calibri" charset="0"/>
              <a:cs typeface="Calibri" charset="0"/>
            </a:endParaRPr>
          </a:p>
          <a:p>
            <a:r>
              <a:rPr lang="en-US" sz="1000" b="1" dirty="0">
                <a:solidFill>
                  <a:schemeClr val="bg1">
                    <a:lumMod val="50000"/>
                  </a:schemeClr>
                </a:solidFill>
              </a:rPr>
              <a:t>Yavapai County – Prescott</a:t>
            </a:r>
          </a:p>
          <a:p>
            <a:r>
              <a:rPr lang="en-US" sz="1000" b="1" dirty="0">
                <a:solidFill>
                  <a:schemeClr val="bg1">
                    <a:lumMod val="50000"/>
                  </a:schemeClr>
                </a:solidFill>
              </a:rPr>
              <a:t>840 Rodeo Drive, Bldg. C</a:t>
            </a:r>
          </a:p>
          <a:p>
            <a:r>
              <a:rPr lang="en-US" sz="1000" b="1" dirty="0">
                <a:solidFill>
                  <a:schemeClr val="bg1">
                    <a:lumMod val="50000"/>
                  </a:schemeClr>
                </a:solidFill>
              </a:rPr>
              <a:t>Prescott, AZ 86305</a:t>
            </a:r>
          </a:p>
          <a:p>
            <a:r>
              <a:rPr lang="en-US" sz="1000" b="1" dirty="0" err="1">
                <a:solidFill>
                  <a:schemeClr val="bg1">
                    <a:lumMod val="50000"/>
                  </a:schemeClr>
                </a:solidFill>
              </a:rPr>
              <a:t>Ph</a:t>
            </a:r>
            <a:r>
              <a:rPr lang="en-US" sz="1000" b="1" dirty="0">
                <a:solidFill>
                  <a:schemeClr val="bg1">
                    <a:lumMod val="50000"/>
                  </a:schemeClr>
                </a:solidFill>
              </a:rPr>
              <a:t>: (928) 445-6590</a:t>
            </a:r>
          </a:p>
          <a:p>
            <a:endParaRPr lang="en-US" sz="1000" b="1" dirty="0">
              <a:solidFill>
                <a:schemeClr val="bg1">
                  <a:lumMod val="50000"/>
                </a:schemeClr>
              </a:solidFill>
              <a:latin typeface="Calibri" charset="0"/>
              <a:ea typeface="Calibri" charset="0"/>
              <a:cs typeface="Calibri" charset="0"/>
            </a:endParaRPr>
          </a:p>
          <a:p>
            <a:r>
              <a:rPr lang="en-US" sz="1000" b="1" dirty="0">
                <a:solidFill>
                  <a:schemeClr val="bg1">
                    <a:lumMod val="50000"/>
                  </a:schemeClr>
                </a:solidFill>
              </a:rPr>
              <a:t>Yavapai County – Camp Verde</a:t>
            </a:r>
          </a:p>
          <a:p>
            <a:r>
              <a:rPr lang="en-US" sz="1000" b="1" dirty="0">
                <a:solidFill>
                  <a:schemeClr val="bg1">
                    <a:lumMod val="50000"/>
                  </a:schemeClr>
                </a:solidFill>
              </a:rPr>
              <a:t>2830 N. Commonwealth Drive, #103</a:t>
            </a:r>
          </a:p>
          <a:p>
            <a:r>
              <a:rPr lang="en-US" sz="1000" b="1" dirty="0">
                <a:solidFill>
                  <a:schemeClr val="bg1">
                    <a:lumMod val="50000"/>
                  </a:schemeClr>
                </a:solidFill>
              </a:rPr>
              <a:t>Camp Verde, AZ 86322</a:t>
            </a:r>
          </a:p>
          <a:p>
            <a:r>
              <a:rPr lang="en-US" sz="1000" b="1" dirty="0" err="1">
                <a:solidFill>
                  <a:schemeClr val="bg1">
                    <a:lumMod val="50000"/>
                  </a:schemeClr>
                </a:solidFill>
              </a:rPr>
              <a:t>Ph</a:t>
            </a:r>
            <a:r>
              <a:rPr lang="en-US" sz="1000" b="1" dirty="0">
                <a:solidFill>
                  <a:schemeClr val="bg1">
                    <a:lumMod val="50000"/>
                  </a:schemeClr>
                </a:solidFill>
              </a:rPr>
              <a:t>: (928) 554-8999</a:t>
            </a:r>
          </a:p>
          <a:p>
            <a:endParaRPr lang="en-US" sz="1000" b="1" dirty="0">
              <a:solidFill>
                <a:schemeClr val="bg1">
                  <a:lumMod val="50000"/>
                </a:schemeClr>
              </a:solidFill>
              <a:latin typeface="Calibri" charset="0"/>
              <a:ea typeface="Calibri" charset="0"/>
              <a:cs typeface="Calibri" charset="0"/>
            </a:endParaRPr>
          </a:p>
          <a:p>
            <a:endParaRPr lang="en-US" sz="1000" b="1" dirty="0">
              <a:solidFill>
                <a:schemeClr val="bg1">
                  <a:lumMod val="50000"/>
                </a:schemeClr>
              </a:solidFill>
              <a:latin typeface="Calibri" charset="0"/>
              <a:ea typeface="Calibri" charset="0"/>
              <a:cs typeface="Calibri" charset="0"/>
            </a:endParaRPr>
          </a:p>
          <a:p>
            <a:r>
              <a:rPr lang="en-US" sz="1000" b="1" dirty="0">
                <a:solidFill>
                  <a:srgbClr val="339966"/>
                </a:solidFill>
                <a:latin typeface="Calibri" charset="0"/>
                <a:ea typeface="Calibri" charset="0"/>
                <a:cs typeface="Calibri" charset="0"/>
              </a:rPr>
              <a:t>extension.arizona.edu/4h/</a:t>
            </a:r>
            <a:r>
              <a:rPr lang="en-US" sz="1000" b="1" dirty="0" err="1">
                <a:solidFill>
                  <a:srgbClr val="339966"/>
                </a:solidFill>
                <a:latin typeface="Calibri" charset="0"/>
                <a:ea typeface="Calibri" charset="0"/>
                <a:cs typeface="Calibri" charset="0"/>
              </a:rPr>
              <a:t>yavapai</a:t>
            </a:r>
            <a:endParaRPr lang="en-US" sz="1000" b="1" dirty="0">
              <a:solidFill>
                <a:srgbClr val="339966"/>
              </a:solidFill>
              <a:latin typeface="Calibri" charset="0"/>
              <a:ea typeface="Calibri" charset="0"/>
              <a:cs typeface="Calibri" charset="0"/>
            </a:endParaRPr>
          </a:p>
        </p:txBody>
      </p:sp>
      <p:sp>
        <p:nvSpPr>
          <p:cNvPr id="27" name="TextBox 26"/>
          <p:cNvSpPr txBox="1"/>
          <p:nvPr/>
        </p:nvSpPr>
        <p:spPr>
          <a:xfrm>
            <a:off x="343102" y="8680505"/>
            <a:ext cx="4256810" cy="769441"/>
          </a:xfrm>
          <a:prstGeom prst="rect">
            <a:avLst/>
          </a:prstGeom>
          <a:noFill/>
        </p:spPr>
        <p:txBody>
          <a:bodyPr wrap="square" rtlCol="0">
            <a:spAutoFit/>
          </a:bodyPr>
          <a:lstStyle/>
          <a:p>
            <a:r>
              <a:rPr lang="en-US" sz="1100" b="1" i="1" dirty="0"/>
              <a:t>Persons with a disability may request reasonable accommodation, such as a sign language interpreter, by contacting Lydia Watts at (928) 445-6590 x221. Requests should be made as early as possible to allow time to arrange the accommodation.</a:t>
            </a:r>
            <a:endParaRPr lang="en-US" sz="1100" i="1" dirty="0">
              <a:latin typeface="Calibri" charset="0"/>
              <a:ea typeface="Calibri" charset="0"/>
              <a:cs typeface="Calibri" charset="0"/>
            </a:endParaRPr>
          </a:p>
        </p:txBody>
      </p:sp>
      <p:sp>
        <p:nvSpPr>
          <p:cNvPr id="28" name="TextBox 27"/>
          <p:cNvSpPr txBox="1"/>
          <p:nvPr/>
        </p:nvSpPr>
        <p:spPr>
          <a:xfrm>
            <a:off x="343102" y="9500936"/>
            <a:ext cx="4256810" cy="369332"/>
          </a:xfrm>
          <a:prstGeom prst="rect">
            <a:avLst/>
          </a:prstGeom>
          <a:noFill/>
        </p:spPr>
        <p:txBody>
          <a:bodyPr wrap="square" rtlCol="0">
            <a:spAutoFit/>
          </a:bodyPr>
          <a:lstStyle/>
          <a:p>
            <a:r>
              <a:rPr lang="en-US" sz="900" b="1" i="1" dirty="0"/>
              <a:t>The University of Arizona is an equal opportunity provider.  Learn more at extension.arizona.edu/legal-disclaimer</a:t>
            </a:r>
            <a:endParaRPr lang="en-US" sz="900" i="1" dirty="0">
              <a:latin typeface="Calibri" charset="0"/>
              <a:ea typeface="Calibri" charset="0"/>
              <a:cs typeface="Calibri" charset="0"/>
            </a:endParaRPr>
          </a:p>
        </p:txBody>
      </p:sp>
    </p:spTree>
    <p:extLst>
      <p:ext uri="{BB962C8B-B14F-4D97-AF65-F5344CB8AC3E}">
        <p14:creationId xmlns:p14="http://schemas.microsoft.com/office/powerpoint/2010/main" val="436488649"/>
      </p:ext>
    </p:extLst>
  </p:cSld>
  <p:clrMapOvr>
    <a:masterClrMapping/>
  </p:clrMapOvr>
</p:sld>
</file>

<file path=ppt/theme/theme1.xml><?xml version="1.0" encoding="utf-8"?>
<a:theme xmlns:a="http://schemas.openxmlformats.org/drawingml/2006/main" name="Office Theme">
  <a:themeElements>
    <a:clrScheme name="Custom 14">
      <a:dk1>
        <a:srgbClr val="001C48"/>
      </a:dk1>
      <a:lt1>
        <a:srgbClr val="FFFFFF"/>
      </a:lt1>
      <a:dk2>
        <a:srgbClr val="0C234B"/>
      </a:dk2>
      <a:lt2>
        <a:srgbClr val="F3EDE6"/>
      </a:lt2>
      <a:accent1>
        <a:srgbClr val="339966"/>
      </a:accent1>
      <a:accent2>
        <a:srgbClr val="378DBD"/>
      </a:accent2>
      <a:accent3>
        <a:srgbClr val="81D3EB"/>
      </a:accent3>
      <a:accent4>
        <a:srgbClr val="8B0015"/>
      </a:accent4>
      <a:accent5>
        <a:srgbClr val="1E5188"/>
      </a:accent5>
      <a:accent6>
        <a:srgbClr val="EF4056"/>
      </a:accent6>
      <a:hlink>
        <a:srgbClr val="EF4056"/>
      </a:hlink>
      <a:folHlink>
        <a:srgbClr val="81D3EB"/>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117</TotalTime>
  <Words>392</Words>
  <Application>Microsoft Office PowerPoint</Application>
  <PresentationFormat>Custom</PresentationFormat>
  <Paragraphs>48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Yamnitz, Jennifer - (jyamnitz)</dc:creator>
  <cp:lastModifiedBy>Lydia Watts</cp:lastModifiedBy>
  <cp:revision>22</cp:revision>
  <cp:lastPrinted>2019-02-04T22:46:38Z</cp:lastPrinted>
  <dcterms:created xsi:type="dcterms:W3CDTF">2018-05-22T18:47:30Z</dcterms:created>
  <dcterms:modified xsi:type="dcterms:W3CDTF">2020-05-05T21:35:49Z</dcterms:modified>
</cp:coreProperties>
</file>